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0" r:id="rId17"/>
    <p:sldId id="282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229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012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76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847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486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877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966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9410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735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8367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121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B1331E5-2E50-4C70-B141-5B71A6C076D3}" type="datetimeFigureOut">
              <a:rPr lang="en-US" smtClean="0"/>
              <a:pPr/>
              <a:t>2/1/2024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07B6483-B00B-4351-8F78-244A25FD5A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416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Најчешче вирусне инфекције усне дупље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 flipV="1">
            <a:off x="581194" y="3085766"/>
            <a:ext cx="10993546" cy="75445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ВИРУС ХУМАНЕ ИМУНОДЕДИЦИЈЕНЦИЈЕ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ХИВ ГИНГИВИТИС  - почиње јасном црвеном линијом на маргиналној гингиви, тачкастим епителом фиксне гингиве чак и код одличне оралне хигијене</a:t>
            </a:r>
          </a:p>
          <a:p>
            <a:endParaRPr lang="sr-Cyrl-RS" dirty="0" smtClean="0"/>
          </a:p>
          <a:p>
            <a:endParaRPr lang="sr-Cyrl-R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ХИВ пародонтитис – може да му претходи гингивитис али и не мора. Изражен је прогресиван губитак пародонталних припоја и фудрујантна деструкција кости</a:t>
            </a:r>
          </a:p>
          <a:p>
            <a:endParaRPr lang="en-US" dirty="0"/>
          </a:p>
        </p:txBody>
      </p:sp>
      <p:pic>
        <p:nvPicPr>
          <p:cNvPr id="6" name="Content Placeholder 5" descr="download (27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740433" y="4441371"/>
            <a:ext cx="4206241" cy="1961039"/>
          </a:xfrm>
        </p:spPr>
      </p:pic>
      <p:pic>
        <p:nvPicPr>
          <p:cNvPr id="4" name="Picture 3" descr="download (2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0434" y="1982694"/>
            <a:ext cx="4167051" cy="2066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ВИРУС ХУМАНЕ ИМУНОДЕДИЦИЈЕНЦИЈЕ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ПСЕУДОМЕМБРАНОЗНИ ТИП ОРАЛНЕ КАНДИДИЈАЗЕ – најзаступљенији тип у ХИВ пацијента и карактерише се присуством белих или жућкастих наслага на црвеној или нормално обојеној мукози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ЕРИТЕМАТОЗНА КАНДИДИЈАЗА – појава црвенила чији интензитет може да варира. Најчешћа локализација је палатум и букална слузница</a:t>
            </a:r>
            <a:endParaRPr lang="en-US" dirty="0"/>
          </a:p>
        </p:txBody>
      </p:sp>
      <p:pic>
        <p:nvPicPr>
          <p:cNvPr id="5" name="Content Placeholder 4" descr="download (28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097395" y="2228963"/>
            <a:ext cx="3238500" cy="1409700"/>
          </a:xfrm>
        </p:spPr>
      </p:pic>
      <p:pic>
        <p:nvPicPr>
          <p:cNvPr id="6" name="Picture 5" descr="download (2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823" y="4374424"/>
            <a:ext cx="3069771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ВИРУС ХУМАНЕ ИМУНОДЕДИЦИЈЕНЦИЈЕ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dirty="0" smtClean="0"/>
              <a:t>КАПОШИЈЕВ САРКОМ – најзначајнија манифестација АИДС-а. Најчешће се прво јавља на кожи и/или усној дупљи. Оралне лезије су црвенкасте а касније постају тамно црвене, ливидне и са често присутним лобусима и улцерацијама</a:t>
            </a:r>
            <a:endParaRPr lang="en-US" dirty="0"/>
          </a:p>
        </p:txBody>
      </p:sp>
      <p:pic>
        <p:nvPicPr>
          <p:cNvPr id="5" name="Content Placeholder 4" descr="download (30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37683" y="2218894"/>
            <a:ext cx="3136946" cy="2326980"/>
          </a:xfrm>
        </p:spPr>
      </p:pic>
      <p:pic>
        <p:nvPicPr>
          <p:cNvPr id="6" name="Picture 5" descr="download (3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30491" y="4203245"/>
            <a:ext cx="3135086" cy="2267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СИФИЛИС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89754" y="3475160"/>
            <a:ext cx="10993546" cy="59032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       Сифилис је специфична, хронична и инфективна болест. Проузроковач болести је Трепонема палидум. То је анаеробни микроорганизам, спиралног облика, који има до 20 једнаких завоја. Сифилис се преноси директно и индиректно. Директ­но преношење бива при оро-оралном или оро-генитал- ном контакту. Индиректно преношење настаје преко разних предмета као што су прибор за јело, разни ин­струменти и слично. Бледа спирохета са заражене мај­ке може се пренети путем плаценте на плод. Тако настаје конгенитални сифилис.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сифилис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81193" y="2463135"/>
            <a:ext cx="5422390" cy="3633047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Први (иницијални) стадијум сифилиса карактерише стварање тврдог шанкра (улкус дурум), који се јавља на усни и врху језика, а реде на гингиви у пределу фронталних зуба</a:t>
            </a:r>
          </a:p>
          <a:p>
            <a:endParaRPr lang="ru-RU" sz="2000" dirty="0" smtClean="0"/>
          </a:p>
          <a:p>
            <a:r>
              <a:rPr lang="ru-RU" sz="2000" dirty="0" smtClean="0"/>
              <a:t>На крају првог стадијума сифилиса, око осме девете недеље од тренутка инфекције, настаје хематогена дисеминација трепонема. У болесника се јављају општи знаци инфекције у виду главобоља и температуре, са боловима у мишићима и зглобовима. Изражена је анемија и убрзана седиментација еритроцита. </a:t>
            </a:r>
            <a:endParaRPr lang="en-US" sz="2000" dirty="0"/>
          </a:p>
        </p:txBody>
      </p:sp>
      <p:pic>
        <p:nvPicPr>
          <p:cNvPr id="7" name="Content Placeholder 6" descr="download (3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469018" y="2174944"/>
            <a:ext cx="5210904" cy="39384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Могућа су оштећења бубрега и јетре. По кожи и оралној слузокожи се јављају макуле и папуле.Макуле се могу јавити и на језику, па он постаје црвен и гладак. Некада по оралној слузокожи макуле могу постати сивобеле, да захваћени делови оралне слузокоже изгледају као да су премазани сребром.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2177-8264-dst-35-e23351299-gf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60431" y="1998409"/>
            <a:ext cx="4904105" cy="423399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сифилис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ТРЕЋИ СТАДИЈУМ - </a:t>
            </a:r>
            <a:r>
              <a:rPr lang="ru-RU" dirty="0" smtClean="0"/>
              <a:t>ромене на уснама су у облику гума и тубера. Тубери могу бити поједниначни или мултипни. развија­ју се споро и безболно на површини усне или дубоко у мишићном ткиву. Тубери су у облику тамноцрвених чворића. Њиховим улцерисањем настају неправилни улкуси подривених ивица. Тубери зарастају са ожиљком. На периферији ожиљка ствара се нов тубер и еволуција се понавља. Гуме се на уснама ретко јављају. Уколико се јаве онда су у облику тамноцрвених чворова величине зрна сочива до лешника. Као и тубери могу бити појединачне или мултипне. После извесног времена у гумама настаје централна некроза и ствара се овална улцерација са уздигнутим ливидним ивицама. Дно ових улверација је покривено жућка­стим масама, испод којих се налазе гранулације. По­сле четири до шест недеља гумозне улцерације зарастају са ожиљком, неке гуме не улцеришу, већ се ресорбују, остављајући ожиљно ткиво. Услед ретракције ожиљака настају естетске грешке и артикулационе сметње.</a:t>
            </a:r>
            <a:endParaRPr lang="en-US" dirty="0"/>
          </a:p>
        </p:txBody>
      </p:sp>
      <p:pic>
        <p:nvPicPr>
          <p:cNvPr id="5" name="Content Placeholder 4" descr="download (33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78248" y="2312126"/>
            <a:ext cx="4590495" cy="347472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Конгенитални сифилис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sr-Cyrl-RS" b="1" dirty="0" smtClean="0"/>
              <a:t>Хачинсонови зуби</a:t>
            </a:r>
            <a:r>
              <a:rPr lang="sr-Cyrl-RS" dirty="0" smtClean="0"/>
              <a:t> су врста </a:t>
            </a:r>
            <a:r>
              <a:rPr lang="sr-Cyrl-RS" dirty="0" smtClean="0"/>
              <a:t>денталне </a:t>
            </a:r>
            <a:r>
              <a:rPr lang="sr-Cyrl-RS" dirty="0" smtClean="0"/>
              <a:t>аномалије, која настаје као последица </a:t>
            </a:r>
            <a:r>
              <a:rPr lang="sr-Cyrl-RS" dirty="0" smtClean="0"/>
              <a:t>инфекције фетуса са бактеријом </a:t>
            </a:r>
            <a:r>
              <a:rPr lang="en-US" i="1" dirty="0" err="1" smtClean="0"/>
              <a:t>treponema</a:t>
            </a:r>
            <a:r>
              <a:rPr lang="en-US" i="1" dirty="0" smtClean="0"/>
              <a:t> </a:t>
            </a:r>
            <a:r>
              <a:rPr lang="en-US" i="1" dirty="0" err="1" smtClean="0"/>
              <a:t>pallidum</a:t>
            </a:r>
            <a:r>
              <a:rPr lang="en-US" dirty="0" smtClean="0"/>
              <a:t> </a:t>
            </a:r>
            <a:r>
              <a:rPr lang="sr-Cyrl-RS" dirty="0" smtClean="0"/>
              <a:t>. Тада </a:t>
            </a:r>
            <a:r>
              <a:rPr lang="sr-Cyrl-RS" dirty="0" smtClean="0"/>
              <a:t>настају структурне аномалије сталних </a:t>
            </a:r>
            <a:r>
              <a:rPr lang="sr-Cyrl-RS" dirty="0" smtClean="0"/>
              <a:t>секутића</a:t>
            </a:r>
            <a:r>
              <a:rPr lang="sr-Cyrl-RS" dirty="0" smtClean="0"/>
              <a:t> </a:t>
            </a:r>
            <a:r>
              <a:rPr lang="sr-Cyrl-RS" dirty="0" smtClean="0"/>
              <a:t>и </a:t>
            </a:r>
            <a:r>
              <a:rPr lang="sr-Cyrl-RS" dirty="0" smtClean="0"/>
              <a:t>првих сталних кутњака. Инфекција </a:t>
            </a:r>
            <a:r>
              <a:rPr lang="sr-Cyrl-RS" dirty="0" smtClean="0"/>
              <a:t>делује </a:t>
            </a:r>
            <a:r>
              <a:rPr lang="sr-Cyrl-RS" dirty="0" smtClean="0"/>
              <a:t>на </a:t>
            </a:r>
            <a:r>
              <a:rPr lang="sr-Cyrl-RS" dirty="0" smtClean="0"/>
              <a:t>амелобласте и </a:t>
            </a:r>
            <a:r>
              <a:rPr lang="sr-Cyrl-RS" dirty="0" smtClean="0"/>
              <a:t>узрокује </a:t>
            </a:r>
            <a:r>
              <a:rPr lang="sr-Cyrl-RS" dirty="0" smtClean="0"/>
              <a:t>промене </a:t>
            </a:r>
            <a:r>
              <a:rPr lang="sr-Cyrl-RS" dirty="0" smtClean="0"/>
              <a:t>у њиховој структури. </a:t>
            </a:r>
          </a:p>
          <a:p>
            <a:r>
              <a:rPr lang="sr-Cyrl-RS" dirty="0" smtClean="0"/>
              <a:t>Бачваст облик секутића са  полумесечастом сечивном ивицом</a:t>
            </a:r>
          </a:p>
          <a:p>
            <a:r>
              <a:rPr lang="sr-Cyrl-RS" dirty="0" smtClean="0"/>
              <a:t>Дудињасти молари</a:t>
            </a:r>
            <a:endParaRPr lang="sr-Cyrl-RS" dirty="0" smtClean="0"/>
          </a:p>
          <a:p>
            <a:endParaRPr lang="en-US" dirty="0"/>
          </a:p>
        </p:txBody>
      </p:sp>
      <p:pic>
        <p:nvPicPr>
          <p:cNvPr id="5" name="Content Placeholder 4" descr="Hutchinson_teeth_congenital_syphilis_PHIL_2385.rs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32237" y="2227263"/>
            <a:ext cx="4734576" cy="363378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800w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1025" y="2247821"/>
            <a:ext cx="5422900" cy="3592671"/>
          </a:xfrm>
        </p:spPr>
      </p:pic>
      <p:pic>
        <p:nvPicPr>
          <p:cNvPr id="6" name="Content Placeholder 5" descr="tumblr_m2cqrqHE7e1rq3lp6o1_4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232660" y="2223082"/>
            <a:ext cx="5563100" cy="36234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Херпес вируси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000" dirty="0" smtClean="0"/>
              <a:t>ПРИМАРНИ ХЕРПЕТИЧНИ СТОМАТИТИС</a:t>
            </a:r>
            <a:endParaRPr lang="en-US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Примарна инфекција код већине заражених особа прелази у латентан стадијум, због чега нема видљивих клиничких манифестација и симптома, док се код отприлике 10% инфицираних особа примарна инфекција орално манифестује , најчешће као херпетични гингивостоматитис 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5003074" y="5734594"/>
            <a:ext cx="7188926" cy="326572"/>
          </a:xfrm>
        </p:spPr>
        <p:txBody>
          <a:bodyPr/>
          <a:lstStyle/>
          <a:p>
            <a:r>
              <a:rPr lang="sr-Cyrl-RS" sz="1600" dirty="0" smtClean="0">
                <a:solidFill>
                  <a:schemeClr val="tx1"/>
                </a:solidFill>
              </a:rPr>
              <a:t>слузница је едематозна и црвена са бројним везикулама које пуцају и остављају болне ерозије или улцерације покривене беличастожутом псеудомембраном са црвеним рубовима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2" name="Content Placeholder 11" descr="download (16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799908" y="1946365"/>
            <a:ext cx="3466035" cy="2152174"/>
          </a:xfrm>
        </p:spPr>
      </p:pic>
      <p:pic>
        <p:nvPicPr>
          <p:cNvPr id="13" name="Picture 12" descr="download (1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20496" y="3042828"/>
            <a:ext cx="2375263" cy="2326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Херпес вируси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11" y="2316207"/>
            <a:ext cx="5970781" cy="536005"/>
          </a:xfrm>
        </p:spPr>
        <p:txBody>
          <a:bodyPr/>
          <a:lstStyle/>
          <a:p>
            <a:r>
              <a:rPr lang="sr-Cyrl-RS" dirty="0" smtClean="0"/>
              <a:t>РЕКУРЕНТНИ ХЕРПЕТИЧНИ СТОМАТИТИС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382" y="2899158"/>
            <a:ext cx="5393100" cy="2934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 smtClean="0"/>
              <a:t>       Рекуретни херпетични стоматитис блажи је облик инфекције у односу на примарни херпетични</a:t>
            </a:r>
            <a:r>
              <a:rPr lang="en-US" dirty="0" smtClean="0"/>
              <a:t> </a:t>
            </a:r>
            <a:r>
              <a:rPr lang="sr-Cyrl-RS" dirty="0" smtClean="0"/>
              <a:t>гингивостоматис. Обично једностран и подручје је на којем ће се појавити лезија је осетљиво</a:t>
            </a:r>
            <a:r>
              <a:rPr lang="en-US" dirty="0" smtClean="0"/>
              <a:t> </a:t>
            </a:r>
            <a:r>
              <a:rPr lang="sr-Cyrl-RS" dirty="0" smtClean="0"/>
              <a:t>,жари, пече и боли. Место ерупције најчешће је усн</a:t>
            </a:r>
            <a:r>
              <a:rPr lang="en-US" dirty="0" smtClean="0"/>
              <a:t>a</a:t>
            </a:r>
            <a:r>
              <a:rPr lang="sr-Cyrl-RS" dirty="0" smtClean="0"/>
              <a:t> –</a:t>
            </a:r>
            <a:r>
              <a:rPr lang="en-US" dirty="0" smtClean="0"/>
              <a:t>herpes </a:t>
            </a:r>
            <a:r>
              <a:rPr lang="en-US" dirty="0" err="1" smtClean="0"/>
              <a:t>labialis</a:t>
            </a:r>
            <a:r>
              <a:rPr lang="sr-Cyrl-RS" dirty="0" smtClean="0"/>
              <a:t>, што називамо још и „грозницом“, а ређе непце –</a:t>
            </a:r>
            <a:r>
              <a:rPr lang="en-US" dirty="0" smtClean="0"/>
              <a:t>herpes </a:t>
            </a:r>
            <a:r>
              <a:rPr lang="en-US" dirty="0" err="1" smtClean="0"/>
              <a:t>palati</a:t>
            </a:r>
            <a:r>
              <a:rPr lang="en-US" dirty="0" smtClean="0"/>
              <a:t> </a:t>
            </a:r>
            <a:r>
              <a:rPr lang="en-US" dirty="0" err="1" smtClean="0"/>
              <a:t>duri</a:t>
            </a:r>
            <a:r>
              <a:rPr lang="en-US" dirty="0" smtClean="0"/>
              <a:t> </a:t>
            </a:r>
            <a:r>
              <a:rPr lang="sr-Cyrl-RS" dirty="0" smtClean="0"/>
              <a:t>– и гингива – </a:t>
            </a:r>
            <a:r>
              <a:rPr lang="en-US" dirty="0" smtClean="0"/>
              <a:t>herpes </a:t>
            </a:r>
            <a:r>
              <a:rPr lang="en-US" dirty="0" err="1" smtClean="0"/>
              <a:t>gingivae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8159" y="3735976"/>
            <a:ext cx="5087073" cy="300447"/>
          </a:xfrm>
        </p:spPr>
        <p:txBody>
          <a:bodyPr/>
          <a:lstStyle/>
          <a:p>
            <a:r>
              <a:rPr lang="en-US" sz="1400" i="1" dirty="0" smtClean="0">
                <a:solidFill>
                  <a:schemeClr val="tx1"/>
                </a:solidFill>
              </a:rPr>
              <a:t>herpes </a:t>
            </a:r>
            <a:r>
              <a:rPr lang="en-US" sz="1400" i="1" dirty="0" err="1" smtClean="0">
                <a:solidFill>
                  <a:schemeClr val="tx1"/>
                </a:solidFill>
              </a:rPr>
              <a:t>labialis</a:t>
            </a:r>
            <a:endParaRPr lang="en-US" sz="1400" i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download (18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981044" y="2173129"/>
            <a:ext cx="3019425" cy="1514475"/>
          </a:xfrm>
        </p:spPr>
      </p:pic>
      <p:sp>
        <p:nvSpPr>
          <p:cNvPr id="9" name="TextBox 8"/>
          <p:cNvSpPr txBox="1"/>
          <p:nvPr/>
        </p:nvSpPr>
        <p:spPr>
          <a:xfrm>
            <a:off x="9025284" y="2151530"/>
            <a:ext cx="2669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Гроздасте накупине малих везикула величине 1 до</a:t>
            </a:r>
            <a:r>
              <a:rPr lang="en-US" sz="1400" dirty="0" smtClean="0"/>
              <a:t> </a:t>
            </a:r>
            <a:r>
              <a:rPr lang="ru-RU" sz="1400" dirty="0" smtClean="0"/>
              <a:t>3 мм.Везикуле пуцају, суше се и остављају жућкасто-смеђе</a:t>
            </a:r>
            <a:r>
              <a:rPr lang="en-US" sz="1400" dirty="0" smtClean="0"/>
              <a:t> </a:t>
            </a:r>
            <a:r>
              <a:rPr lang="ru-RU" sz="1400" dirty="0" smtClean="0"/>
              <a:t>крусте на захваћеној површини</a:t>
            </a:r>
            <a:r>
              <a:rPr lang="en-US" sz="1400" dirty="0" smtClean="0"/>
              <a:t> </a:t>
            </a:r>
            <a:r>
              <a:rPr lang="sr-Cyrl-RS" sz="1400" dirty="0" smtClean="0"/>
              <a:t>усне</a:t>
            </a:r>
            <a:endParaRPr lang="en-US" sz="1400" dirty="0" smtClean="0"/>
          </a:p>
        </p:txBody>
      </p:sp>
      <p:pic>
        <p:nvPicPr>
          <p:cNvPr id="10" name="Picture 9" descr="download (1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2079" y="4049549"/>
            <a:ext cx="2752724" cy="1752600"/>
          </a:xfrm>
          <a:prstGeom prst="rect">
            <a:avLst/>
          </a:prstGeom>
        </p:spPr>
      </p:pic>
      <p:pic>
        <p:nvPicPr>
          <p:cNvPr id="11" name="Picture 10" descr="download (2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59877" y="4064853"/>
            <a:ext cx="2626939" cy="17077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59138" y="5841402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herpes </a:t>
            </a:r>
            <a:r>
              <a:rPr lang="en-US" sz="1400" i="1" dirty="0" err="1" smtClean="0"/>
              <a:t>palati</a:t>
            </a:r>
            <a:endParaRPr lang="en-US" sz="1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9426388" y="5947443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herpes </a:t>
            </a:r>
            <a:r>
              <a:rPr lang="en-US" sz="1400" i="1" dirty="0" err="1" smtClean="0"/>
              <a:t>gingivae</a:t>
            </a:r>
            <a:endParaRPr lang="en-US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904411" y="6151900"/>
            <a:ext cx="5774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интраорално никада не налазимо крусте због</a:t>
            </a:r>
          </a:p>
          <a:p>
            <a:pPr algn="ctr"/>
            <a:r>
              <a:rPr lang="ru-RU" sz="1400" dirty="0" smtClean="0"/>
              <a:t>влажности усне шупљине која онемогућава стварање крусте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Херпес вируси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ХЕРПЕС ЗОСТЕР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Херпес зостер настаје као последица секундарне активације варичела зостер вируса.  До активације долази углавном код старијих особа и имуносупримираних особа, особа оболелих одшећерне болести, леукемије, Хочкинове болести, малигних тумора, ХИВ инфекције, пацијената на хемотерапији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41300" y="5647235"/>
            <a:ext cx="5087073" cy="553373"/>
          </a:xfrm>
        </p:spPr>
        <p:txBody>
          <a:bodyPr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Након неколико дана појављују се макулопапулозне ефлоресценције које прелазе у везикуле, затим у пустуле које пуцају и остављају ерозије са псеудомембрана, хеморагичним рубовима и на уснама и на кожи крастама. Промене су болне и појављу се и на кожи и на слузници строго унилатерално у инервационом подручја н.тригеминуса. Лезије у устима и на кожи резултат су захваћене друге и треће гране н. тригеминуса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download (21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7201194" y="2044542"/>
            <a:ext cx="3732417" cy="25523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Оралне инфекције узроковане </a:t>
            </a:r>
            <a:r>
              <a:rPr lang="en-US" sz="2400" dirty="0" smtClean="0"/>
              <a:t>Epstein-</a:t>
            </a:r>
            <a:r>
              <a:rPr lang="en-US" sz="2400" dirty="0" err="1" smtClean="0"/>
              <a:t>Barrovim</a:t>
            </a:r>
            <a:r>
              <a:rPr lang="en-US" sz="2400" dirty="0" smtClean="0"/>
              <a:t> </a:t>
            </a:r>
            <a:r>
              <a:rPr lang="en-US" sz="2400" dirty="0" err="1" smtClean="0"/>
              <a:t>virusom</a:t>
            </a:r>
            <a:r>
              <a:rPr lang="en-US" sz="2400" dirty="0" smtClean="0"/>
              <a:t> (EBV)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ИНФЕКТИВНА МОНОНУКЛЕОЗА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       </a:t>
            </a:r>
            <a:r>
              <a:rPr lang="en-US" dirty="0" smtClean="0"/>
              <a:t>Epstein-</a:t>
            </a:r>
            <a:r>
              <a:rPr lang="en-US" dirty="0" err="1" smtClean="0"/>
              <a:t>Barrov</a:t>
            </a:r>
            <a:r>
              <a:rPr lang="sr-Cyrl-RS" dirty="0" smtClean="0"/>
              <a:t>- ов вирус </a:t>
            </a:r>
            <a:r>
              <a:rPr lang="ru-RU" dirty="0" smtClean="0"/>
              <a:t>узрочник је инфективне мононуклеозе, једне од чешћих инфекција усне дупље , а такође и власасте леукоплакије.Пре појаве карактеристичне клиничке слике усне шупљине појављују се симптоми високе температуре која перзистира 10 дана и досеже вредности 39 ºЦ, повећање лимфних жлезда, јетре и слезине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57975" y="5686424"/>
            <a:ext cx="5087073" cy="553373"/>
          </a:xfrm>
        </p:spPr>
        <p:txBody>
          <a:bodyPr/>
          <a:lstStyle/>
          <a:p>
            <a:pPr algn="ctr"/>
            <a:r>
              <a:rPr lang="sr-Cyrl-RS" sz="1400" dirty="0" smtClean="0">
                <a:solidFill>
                  <a:schemeClr val="tx1"/>
                </a:solidFill>
              </a:rPr>
              <a:t>У усној шупљини уочавамо макулопапуларну ерупцију у подручју ждрела коју прати упала с дифузним еритемом целе усне шупљине те појавом улцерација. На непцу су видљиве петехије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download (22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296297" y="2508069"/>
            <a:ext cx="4846319" cy="27010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Оралне инфекције узроковане </a:t>
            </a:r>
            <a:r>
              <a:rPr lang="en-US" sz="2400" dirty="0" smtClean="0"/>
              <a:t>Epstein-</a:t>
            </a:r>
            <a:r>
              <a:rPr lang="en-US" sz="2400" dirty="0" err="1" smtClean="0"/>
              <a:t>Barrovim</a:t>
            </a:r>
            <a:r>
              <a:rPr lang="en-US" sz="2400" dirty="0" smtClean="0"/>
              <a:t> </a:t>
            </a:r>
            <a:r>
              <a:rPr lang="en-US" sz="2400" dirty="0" err="1" smtClean="0"/>
              <a:t>virusom</a:t>
            </a:r>
            <a:r>
              <a:rPr lang="en-US" sz="2400" dirty="0" smtClean="0"/>
              <a:t> (EBV)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ВЛАСАСТА ЛЕУКОПЛАКИЈА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Власаста леукоплакија (леукоплакиа виллоса) је најчешћа орална лезија узрокована</a:t>
            </a:r>
            <a:r>
              <a:rPr lang="en-US" dirty="0" smtClean="0"/>
              <a:t> Epstein-</a:t>
            </a:r>
            <a:r>
              <a:rPr lang="en-US" dirty="0" err="1" smtClean="0"/>
              <a:t>Barrovim</a:t>
            </a:r>
            <a:r>
              <a:rPr lang="en-US" dirty="0" smtClean="0"/>
              <a:t> </a:t>
            </a:r>
            <a:r>
              <a:rPr lang="en-US" dirty="0" err="1" smtClean="0"/>
              <a:t>virusom</a:t>
            </a:r>
            <a:r>
              <a:rPr lang="sr-Cyrl-RS" dirty="0" smtClean="0"/>
              <a:t>. Готово се увЕк јавља код пацијената који болују од  ХИВ-а, али и код осталих имуносупресивних пацијената: пацијената с пресађеним срцем, коштаном сржи и бубрезима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62032" y="5621109"/>
            <a:ext cx="5087073" cy="553373"/>
          </a:xfrm>
        </p:spPr>
        <p:txBody>
          <a:bodyPr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9" name="Content Placeholder 8" descr="28156tn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7401887" y="1998300"/>
            <a:ext cx="2956958" cy="3900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Оралне инфекције узроковане коксаки вирусима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ХЕРПАНГИНА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       Херпангина је акутна инфекција која захвата ждрело, непце и задњу регију оралне слузнице. Узрокована је коксаки вирусима групе А типа 1 – 6, 8, 10 и 22 Инфекција је обелжена наглим почетком, високом температуром, главобољом, грлобољом и дисфагијом, након чега се појављују промене на оралној слузници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3106" y="6012995"/>
            <a:ext cx="5087073" cy="553373"/>
          </a:xfrm>
        </p:spPr>
        <p:txBody>
          <a:bodyPr/>
          <a:lstStyle/>
          <a:p>
            <a:pPr algn="ctr"/>
            <a:r>
              <a:rPr lang="sr-Cyrl-RS" sz="1400" dirty="0" smtClean="0">
                <a:solidFill>
                  <a:schemeClr val="tx1"/>
                </a:solidFill>
              </a:rPr>
              <a:t>На оралној слузници код оболелих уочавамо дифузни еритем с мултиплим тачкастим макулама које убрзо прелазе у папуле и везикуле које пуцају и остављају болне улцерације с црвеним рубовима. Промене искључиво захватају задњи део ждрела, увулу, тонзиларну регију, непчане лукове и меко непце. Проене трају око недељу дана и пролазе спонтано, без лечења и без појаве компликација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download (24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831872" y="2258582"/>
            <a:ext cx="3918859" cy="2466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Оралне инфекције узроковане коксаки вирусима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БОЛЕСТ УСТА, ШАКА И СТОПАЛА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Болест уста,  шаке и стопала вирусна је инфекција узрокована коксаки вирусима А5, 9, 10 и 16, и Б2. Појављује се спорадично или у епидемијама и углавном захвата млађу популацију.Инкубација траје отприлике 2 до 3 дана. Вирус је склон развоју на кожи и мукозним мембранама.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6981" y="4950823"/>
            <a:ext cx="5087073" cy="1380413"/>
          </a:xfrm>
        </p:spPr>
        <p:txBody>
          <a:bodyPr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Оралне </a:t>
            </a:r>
            <a:r>
              <a:rPr lang="ru-RU" sz="1400" dirty="0" smtClean="0">
                <a:solidFill>
                  <a:schemeClr val="tx1"/>
                </a:solidFill>
              </a:rPr>
              <a:t>лезије манифестирају се појавом 5 до 10 везикула које убрзо руптурирају и остављају болне ерозије. Ерозије су величине 2 – 6 мм, с белом фибринском наслагом и црвеним рубом. Промене на оралној слузници су локализиране у подручју предње регије уста, усне, језика, образне слузнице и непца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download (25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643301" y="2286000"/>
            <a:ext cx="4682196" cy="24427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ВИРУС ХУМАНЕ ИМУНОДЕДИЦИЈЕНЦИЈЕ (</a:t>
            </a:r>
            <a:r>
              <a:rPr lang="en-US" dirty="0" err="1" smtClean="0"/>
              <a:t>hiv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subTitle" idx="1"/>
          </p:nvPr>
        </p:nvSpPr>
        <p:spPr>
          <a:xfrm>
            <a:off x="372189" y="3618412"/>
            <a:ext cx="10993546" cy="6691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RS" sz="2800" dirty="0" smtClean="0"/>
              <a:t>  </a:t>
            </a:r>
            <a:r>
              <a:rPr lang="sr-Cyrl-RS" sz="2400" dirty="0" smtClean="0"/>
              <a:t>Припада фамилији ретровируса и налази се у свим телесним течностима код особа са ХИВ  инфекцијом. ХИВ инфекција се јавља најчешће код особа са ризичним понашањем као што су хомосексуалци и интравенски наркомани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487</TotalTime>
  <Words>1272</Words>
  <Application>Microsoft Office PowerPoint</Application>
  <PresentationFormat>Custom</PresentationFormat>
  <Paragraphs>66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Dividend</vt:lpstr>
      <vt:lpstr>Најчешче вирусне инфекције усне дупље</vt:lpstr>
      <vt:lpstr>Херпес вируси</vt:lpstr>
      <vt:lpstr>Херпес вируси</vt:lpstr>
      <vt:lpstr>Херпес вируси</vt:lpstr>
      <vt:lpstr>Оралне инфекције узроковане Epstein-Barrovim virusom (EBV)</vt:lpstr>
      <vt:lpstr>Оралне инфекције узроковане Epstein-Barrovim virusom (EBV)</vt:lpstr>
      <vt:lpstr>Оралне инфекције узроковане коксаки вирусима</vt:lpstr>
      <vt:lpstr>Оралне инфекције узроковане коксаки вирусима</vt:lpstr>
      <vt:lpstr>ВИРУС ХУМАНЕ ИМУНОДЕДИЦИЈЕНЦИЈЕ (hiv)</vt:lpstr>
      <vt:lpstr>ВИРУС ХУМАНЕ ИМУНОДЕДИЦИЈЕНЦИЈЕ</vt:lpstr>
      <vt:lpstr>ВИРУС ХУМАНЕ ИМУНОДЕДИЦИЈЕНЦИЈЕ</vt:lpstr>
      <vt:lpstr>ВИРУС ХУМАНЕ ИМУНОДЕДИЦИЈЕНЦИЈЕ</vt:lpstr>
      <vt:lpstr>СИФИЛИС</vt:lpstr>
      <vt:lpstr>сифилис</vt:lpstr>
      <vt:lpstr>Slide 15</vt:lpstr>
      <vt:lpstr>сифилис</vt:lpstr>
      <vt:lpstr>Конгенитални сифилис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Оралне манифестације</dc:title>
  <dc:creator>Isidora</dc:creator>
  <cp:lastModifiedBy>MARIJANA</cp:lastModifiedBy>
  <cp:revision>47</cp:revision>
  <dcterms:created xsi:type="dcterms:W3CDTF">2024-01-28T12:33:57Z</dcterms:created>
  <dcterms:modified xsi:type="dcterms:W3CDTF">2024-02-01T01:37:22Z</dcterms:modified>
</cp:coreProperties>
</file>