
<file path=[Content_Types].xml><?xml version="1.0" encoding="utf-8"?>
<Types xmlns="http://schemas.openxmlformats.org/package/2006/content-types">
  <Default Extension="gif" ContentType="image/gi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73"/>
  </p:notesMasterIdLst>
  <p:sldIdLst>
    <p:sldId id="256" r:id="rId2"/>
    <p:sldId id="276" r:id="rId3"/>
    <p:sldId id="277" r:id="rId4"/>
    <p:sldId id="281" r:id="rId5"/>
    <p:sldId id="282" r:id="rId6"/>
    <p:sldId id="284" r:id="rId7"/>
    <p:sldId id="285" r:id="rId8"/>
    <p:sldId id="286" r:id="rId9"/>
    <p:sldId id="287" r:id="rId10"/>
    <p:sldId id="288" r:id="rId11"/>
    <p:sldId id="289" r:id="rId12"/>
    <p:sldId id="292" r:id="rId13"/>
    <p:sldId id="293" r:id="rId14"/>
    <p:sldId id="294" r:id="rId15"/>
    <p:sldId id="295" r:id="rId16"/>
    <p:sldId id="298" r:id="rId17"/>
    <p:sldId id="299" r:id="rId18"/>
    <p:sldId id="308" r:id="rId19"/>
    <p:sldId id="309" r:id="rId20"/>
    <p:sldId id="310" r:id="rId21"/>
    <p:sldId id="311" r:id="rId22"/>
    <p:sldId id="312" r:id="rId23"/>
    <p:sldId id="313" r:id="rId24"/>
    <p:sldId id="314" r:id="rId25"/>
    <p:sldId id="315" r:id="rId26"/>
    <p:sldId id="367" r:id="rId27"/>
    <p:sldId id="368" r:id="rId28"/>
    <p:sldId id="369" r:id="rId29"/>
    <p:sldId id="370" r:id="rId30"/>
    <p:sldId id="371" r:id="rId31"/>
    <p:sldId id="372" r:id="rId32"/>
    <p:sldId id="317" r:id="rId33"/>
    <p:sldId id="318" r:id="rId34"/>
    <p:sldId id="319" r:id="rId35"/>
    <p:sldId id="320" r:id="rId36"/>
    <p:sldId id="321" r:id="rId37"/>
    <p:sldId id="322" r:id="rId38"/>
    <p:sldId id="323" r:id="rId39"/>
    <p:sldId id="324" r:id="rId40"/>
    <p:sldId id="325" r:id="rId41"/>
    <p:sldId id="366" r:id="rId42"/>
    <p:sldId id="328" r:id="rId43"/>
    <p:sldId id="329" r:id="rId44"/>
    <p:sldId id="330" r:id="rId45"/>
    <p:sldId id="331" r:id="rId46"/>
    <p:sldId id="332" r:id="rId47"/>
    <p:sldId id="333" r:id="rId48"/>
    <p:sldId id="334" r:id="rId49"/>
    <p:sldId id="335" r:id="rId50"/>
    <p:sldId id="336" r:id="rId51"/>
    <p:sldId id="337" r:id="rId52"/>
    <p:sldId id="340" r:id="rId53"/>
    <p:sldId id="341" r:id="rId54"/>
    <p:sldId id="342" r:id="rId55"/>
    <p:sldId id="343" r:id="rId56"/>
    <p:sldId id="344" r:id="rId57"/>
    <p:sldId id="345" r:id="rId58"/>
    <p:sldId id="346" r:id="rId59"/>
    <p:sldId id="347" r:id="rId60"/>
    <p:sldId id="348" r:id="rId61"/>
    <p:sldId id="351" r:id="rId62"/>
    <p:sldId id="358" r:id="rId63"/>
    <p:sldId id="373" r:id="rId64"/>
    <p:sldId id="374" r:id="rId65"/>
    <p:sldId id="375" r:id="rId66"/>
    <p:sldId id="376" r:id="rId67"/>
    <p:sldId id="377" r:id="rId68"/>
    <p:sldId id="378" r:id="rId69"/>
    <p:sldId id="379" r:id="rId70"/>
    <p:sldId id="380" r:id="rId71"/>
    <p:sldId id="381" r:id="rId7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55" d="100"/>
          <a:sy n="55" d="100"/>
        </p:scale>
        <p:origin x="1600" y="36"/>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16" Type="http://schemas.openxmlformats.org/officeDocument/2006/relationships/slide" Target="slides/slide1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presProps" Target="presProps.xml"/><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theme" Target="theme/theme1.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29" Type="http://schemas.openxmlformats.org/officeDocument/2006/relationships/slide" Target="slides/slide2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362E478-380F-4E12-A131-D578FB5F4731}" type="datetimeFigureOut">
              <a:rPr lang="en-US" smtClean="0"/>
              <a:pPr/>
              <a:t>2/1/2024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24263AC-C90F-4B32-AF4D-BCD48AA27C86}"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7"/>
          <p:cNvSpPr>
            <a:spLocks noGrp="1" noChangeArrowheads="1"/>
          </p:cNvSpPr>
          <p:nvPr>
            <p:ph type="sldNum" sz="quarter" idx="5"/>
          </p:nvPr>
        </p:nvSpPr>
        <p:spPr>
          <a:noFill/>
        </p:spPr>
        <p:txBody>
          <a:bodyPr/>
          <a:lstStyle/>
          <a:p>
            <a:fld id="{1F44FF45-B0AB-4D6A-8E8B-D72B4595CF44}" type="slidenum">
              <a:rPr lang="sr-Cyrl-CS" altLang="en-US"/>
              <a:pPr/>
              <a:t>9</a:t>
            </a:fld>
            <a:endParaRPr lang="sr-Cyrl-CS" altLang="en-US"/>
          </a:p>
        </p:txBody>
      </p:sp>
      <p:sp>
        <p:nvSpPr>
          <p:cNvPr id="16387" name="Rectangle 2"/>
          <p:cNvSpPr>
            <a:spLocks noGrp="1" noRot="1" noChangeAspect="1" noChangeArrowheads="1" noTextEdit="1"/>
          </p:cNvSpPr>
          <p:nvPr>
            <p:ph type="sldImg"/>
          </p:nvPr>
        </p:nvSpPr>
        <p:spPr>
          <a:ln/>
        </p:spPr>
      </p:sp>
      <p:sp>
        <p:nvSpPr>
          <p:cNvPr id="16388" name="Rectangle 3"/>
          <p:cNvSpPr>
            <a:spLocks noGrp="1" noChangeArrowheads="1"/>
          </p:cNvSpPr>
          <p:nvPr>
            <p:ph type="body" idx="1"/>
          </p:nvPr>
        </p:nvSpPr>
        <p:spPr>
          <a:xfrm>
            <a:off x="685480" y="4342666"/>
            <a:ext cx="5487041" cy="4114800"/>
          </a:xfrm>
          <a:noFill/>
          <a:ln/>
        </p:spPr>
        <p:txBody>
          <a:bodyPr/>
          <a:lstStyle/>
          <a:p>
            <a:pPr eaLnBrk="1" hangingPunct="1"/>
            <a:endParaRPr lang="en-US"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hdr" sz="quarter"/>
          </p:nvPr>
        </p:nvSpPr>
        <p:spPr>
          <a:noFill/>
          <a:ln>
            <a:miter lim="800000"/>
            <a:headEnd/>
            <a:tailEnd/>
          </a:ln>
        </p:spPr>
        <p:txBody>
          <a:bodyPr/>
          <a:lstStyle/>
          <a:p>
            <a:r>
              <a:rPr lang="en-US" altLang="en-US">
                <a:latin typeface="Arial" charset="0"/>
              </a:rPr>
              <a:t>Medicinski fakultet u Kragujevcu</a:t>
            </a:r>
          </a:p>
        </p:txBody>
      </p:sp>
      <p:sp>
        <p:nvSpPr>
          <p:cNvPr id="12291" name="Rectangle 6"/>
          <p:cNvSpPr>
            <a:spLocks noGrp="1" noChangeArrowheads="1"/>
          </p:cNvSpPr>
          <p:nvPr>
            <p:ph type="ftr" sz="quarter" idx="4"/>
          </p:nvPr>
        </p:nvSpPr>
        <p:spPr>
          <a:noFill/>
          <a:ln>
            <a:miter lim="800000"/>
            <a:headEnd/>
            <a:tailEnd/>
          </a:ln>
        </p:spPr>
        <p:txBody>
          <a:bodyPr/>
          <a:lstStyle/>
          <a:p>
            <a:r>
              <a:rPr lang="en-US" altLang="en-US">
                <a:latin typeface="Arial" charset="0"/>
              </a:rPr>
              <a:t>Dr Predrag Čanović, vanredni profesor</a:t>
            </a:r>
          </a:p>
        </p:txBody>
      </p:sp>
      <p:sp>
        <p:nvSpPr>
          <p:cNvPr id="12292" name="Rectangle 7"/>
          <p:cNvSpPr>
            <a:spLocks noGrp="1" noChangeArrowheads="1"/>
          </p:cNvSpPr>
          <p:nvPr>
            <p:ph type="sldNum" sz="quarter" idx="5"/>
          </p:nvPr>
        </p:nvSpPr>
        <p:spPr>
          <a:noFill/>
          <a:ln>
            <a:miter lim="800000"/>
            <a:headEnd/>
            <a:tailEnd/>
          </a:ln>
        </p:spPr>
        <p:txBody>
          <a:bodyPr/>
          <a:lstStyle/>
          <a:p>
            <a:fld id="{BE3A37C5-53F7-4006-9665-0DF3847A0DE5}" type="slidenum">
              <a:rPr lang="en-US" altLang="en-US"/>
              <a:pPr/>
              <a:t>34</a:t>
            </a:fld>
            <a:endParaRPr lang="en-US" altLang="en-US"/>
          </a:p>
        </p:txBody>
      </p:sp>
      <p:sp>
        <p:nvSpPr>
          <p:cNvPr id="12293" name="Rectangle 2"/>
          <p:cNvSpPr>
            <a:spLocks noGrp="1" noRot="1" noChangeAspect="1" noChangeArrowheads="1" noTextEdit="1"/>
          </p:cNvSpPr>
          <p:nvPr>
            <p:ph type="sldImg"/>
          </p:nvPr>
        </p:nvSpPr>
        <p:spPr>
          <a:xfrm>
            <a:off x="1143000" y="685800"/>
            <a:ext cx="4572000" cy="3429000"/>
          </a:xfrm>
          <a:ln/>
        </p:spPr>
      </p:sp>
      <p:sp>
        <p:nvSpPr>
          <p:cNvPr id="12294" name="Rectangle 3"/>
          <p:cNvSpPr>
            <a:spLocks noGrp="1" noChangeArrowheads="1"/>
          </p:cNvSpPr>
          <p:nvPr>
            <p:ph type="body" idx="1"/>
          </p:nvPr>
        </p:nvSpPr>
        <p:spPr>
          <a:noFill/>
        </p:spPr>
        <p:txBody>
          <a:bodyPr/>
          <a:lstStyle/>
          <a:p>
            <a:pPr eaLnBrk="1" hangingPunct="1"/>
            <a:endParaRPr lang="en-US" altLang="en-US">
              <a:latin typeface="Arial" charset="0"/>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hdr" sz="quarter"/>
          </p:nvPr>
        </p:nvSpPr>
        <p:spPr>
          <a:noFill/>
          <a:ln>
            <a:miter lim="800000"/>
            <a:headEnd/>
            <a:tailEnd/>
          </a:ln>
        </p:spPr>
        <p:txBody>
          <a:bodyPr/>
          <a:lstStyle/>
          <a:p>
            <a:r>
              <a:rPr lang="en-US" altLang="en-US">
                <a:latin typeface="Arial" charset="0"/>
              </a:rPr>
              <a:t>Medicinski fakultet u Kragujevcu</a:t>
            </a:r>
          </a:p>
        </p:txBody>
      </p:sp>
      <p:sp>
        <p:nvSpPr>
          <p:cNvPr id="14339" name="Rectangle 6"/>
          <p:cNvSpPr>
            <a:spLocks noGrp="1" noChangeArrowheads="1"/>
          </p:cNvSpPr>
          <p:nvPr>
            <p:ph type="ftr" sz="quarter" idx="4"/>
          </p:nvPr>
        </p:nvSpPr>
        <p:spPr>
          <a:noFill/>
          <a:ln>
            <a:miter lim="800000"/>
            <a:headEnd/>
            <a:tailEnd/>
          </a:ln>
        </p:spPr>
        <p:txBody>
          <a:bodyPr/>
          <a:lstStyle/>
          <a:p>
            <a:r>
              <a:rPr lang="en-US" altLang="en-US">
                <a:latin typeface="Arial" charset="0"/>
              </a:rPr>
              <a:t>Dr Predrag Čanović, vanredni profesor</a:t>
            </a:r>
          </a:p>
        </p:txBody>
      </p:sp>
      <p:sp>
        <p:nvSpPr>
          <p:cNvPr id="14340" name="Rectangle 7"/>
          <p:cNvSpPr>
            <a:spLocks noGrp="1" noChangeArrowheads="1"/>
          </p:cNvSpPr>
          <p:nvPr>
            <p:ph type="sldNum" sz="quarter" idx="5"/>
          </p:nvPr>
        </p:nvSpPr>
        <p:spPr>
          <a:noFill/>
          <a:ln>
            <a:miter lim="800000"/>
            <a:headEnd/>
            <a:tailEnd/>
          </a:ln>
        </p:spPr>
        <p:txBody>
          <a:bodyPr/>
          <a:lstStyle/>
          <a:p>
            <a:fld id="{59F53179-56C0-4254-9263-B3EA74077641}" type="slidenum">
              <a:rPr lang="en-US" altLang="en-US"/>
              <a:pPr/>
              <a:t>35</a:t>
            </a:fld>
            <a:endParaRPr lang="en-US" altLang="en-US"/>
          </a:p>
        </p:txBody>
      </p:sp>
      <p:sp>
        <p:nvSpPr>
          <p:cNvPr id="14341" name="Rectangle 2"/>
          <p:cNvSpPr>
            <a:spLocks noGrp="1" noRot="1" noChangeAspect="1" noChangeArrowheads="1" noTextEdit="1"/>
          </p:cNvSpPr>
          <p:nvPr>
            <p:ph type="sldImg"/>
          </p:nvPr>
        </p:nvSpPr>
        <p:spPr>
          <a:xfrm>
            <a:off x="1143000" y="685800"/>
            <a:ext cx="4572000" cy="3429000"/>
          </a:xfrm>
          <a:ln/>
        </p:spPr>
      </p:sp>
      <p:sp>
        <p:nvSpPr>
          <p:cNvPr id="14342" name="Rectangle 3"/>
          <p:cNvSpPr>
            <a:spLocks noGrp="1" noChangeArrowheads="1"/>
          </p:cNvSpPr>
          <p:nvPr>
            <p:ph type="body" idx="1"/>
          </p:nvPr>
        </p:nvSpPr>
        <p:spPr>
          <a:noFill/>
        </p:spPr>
        <p:txBody>
          <a:bodyPr/>
          <a:lstStyle/>
          <a:p>
            <a:pPr eaLnBrk="1" hangingPunct="1"/>
            <a:endParaRPr lang="en-US" altLang="en-US">
              <a:latin typeface="Arial" charset="0"/>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hdr" sz="quarter"/>
          </p:nvPr>
        </p:nvSpPr>
        <p:spPr>
          <a:noFill/>
          <a:ln>
            <a:miter lim="800000"/>
            <a:headEnd/>
            <a:tailEnd/>
          </a:ln>
        </p:spPr>
        <p:txBody>
          <a:bodyPr/>
          <a:lstStyle/>
          <a:p>
            <a:r>
              <a:rPr lang="en-US" altLang="en-US">
                <a:latin typeface="Arial" charset="0"/>
              </a:rPr>
              <a:t>Medicinski fakultet u Kragujevcu</a:t>
            </a:r>
          </a:p>
        </p:txBody>
      </p:sp>
      <p:sp>
        <p:nvSpPr>
          <p:cNvPr id="16387" name="Rectangle 6"/>
          <p:cNvSpPr>
            <a:spLocks noGrp="1" noChangeArrowheads="1"/>
          </p:cNvSpPr>
          <p:nvPr>
            <p:ph type="ftr" sz="quarter" idx="4"/>
          </p:nvPr>
        </p:nvSpPr>
        <p:spPr>
          <a:noFill/>
          <a:ln>
            <a:miter lim="800000"/>
            <a:headEnd/>
            <a:tailEnd/>
          </a:ln>
        </p:spPr>
        <p:txBody>
          <a:bodyPr/>
          <a:lstStyle/>
          <a:p>
            <a:r>
              <a:rPr lang="en-US" altLang="en-US">
                <a:latin typeface="Arial" charset="0"/>
              </a:rPr>
              <a:t>Dr Predrag Čanović, vanredni profesor</a:t>
            </a:r>
          </a:p>
        </p:txBody>
      </p:sp>
      <p:sp>
        <p:nvSpPr>
          <p:cNvPr id="16388" name="Rectangle 7"/>
          <p:cNvSpPr>
            <a:spLocks noGrp="1" noChangeArrowheads="1"/>
          </p:cNvSpPr>
          <p:nvPr>
            <p:ph type="sldNum" sz="quarter" idx="5"/>
          </p:nvPr>
        </p:nvSpPr>
        <p:spPr>
          <a:noFill/>
          <a:ln>
            <a:miter lim="800000"/>
            <a:headEnd/>
            <a:tailEnd/>
          </a:ln>
        </p:spPr>
        <p:txBody>
          <a:bodyPr/>
          <a:lstStyle/>
          <a:p>
            <a:fld id="{05190AA3-9CF3-43AE-ADE8-05926CC62A46}" type="slidenum">
              <a:rPr lang="en-US" altLang="en-US"/>
              <a:pPr/>
              <a:t>36</a:t>
            </a:fld>
            <a:endParaRPr lang="en-US" altLang="en-US"/>
          </a:p>
        </p:txBody>
      </p:sp>
      <p:sp>
        <p:nvSpPr>
          <p:cNvPr id="16389" name="Rectangle 2"/>
          <p:cNvSpPr>
            <a:spLocks noGrp="1" noRot="1" noChangeAspect="1" noChangeArrowheads="1" noTextEdit="1"/>
          </p:cNvSpPr>
          <p:nvPr>
            <p:ph type="sldImg"/>
          </p:nvPr>
        </p:nvSpPr>
        <p:spPr>
          <a:xfrm>
            <a:off x="1143000" y="685800"/>
            <a:ext cx="4572000" cy="3429000"/>
          </a:xfrm>
          <a:ln/>
        </p:spPr>
      </p:sp>
      <p:sp>
        <p:nvSpPr>
          <p:cNvPr id="16390" name="Rectangle 3"/>
          <p:cNvSpPr>
            <a:spLocks noGrp="1" noChangeArrowheads="1"/>
          </p:cNvSpPr>
          <p:nvPr>
            <p:ph type="body" idx="1"/>
          </p:nvPr>
        </p:nvSpPr>
        <p:spPr>
          <a:noFill/>
        </p:spPr>
        <p:txBody>
          <a:bodyPr/>
          <a:lstStyle/>
          <a:p>
            <a:pPr eaLnBrk="1" hangingPunct="1"/>
            <a:endParaRPr lang="en-US" altLang="en-US">
              <a:latin typeface="Arial" charset="0"/>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hdr" sz="quarter"/>
          </p:nvPr>
        </p:nvSpPr>
        <p:spPr>
          <a:noFill/>
          <a:ln>
            <a:miter lim="800000"/>
            <a:headEnd/>
            <a:tailEnd/>
          </a:ln>
        </p:spPr>
        <p:txBody>
          <a:bodyPr/>
          <a:lstStyle/>
          <a:p>
            <a:r>
              <a:rPr lang="en-US" altLang="en-US">
                <a:latin typeface="Arial" charset="0"/>
              </a:rPr>
              <a:t>Medicinski fakultet u Kragujevcu</a:t>
            </a:r>
          </a:p>
        </p:txBody>
      </p:sp>
      <p:sp>
        <p:nvSpPr>
          <p:cNvPr id="18435" name="Rectangle 6"/>
          <p:cNvSpPr>
            <a:spLocks noGrp="1" noChangeArrowheads="1"/>
          </p:cNvSpPr>
          <p:nvPr>
            <p:ph type="ftr" sz="quarter" idx="4"/>
          </p:nvPr>
        </p:nvSpPr>
        <p:spPr>
          <a:noFill/>
          <a:ln>
            <a:miter lim="800000"/>
            <a:headEnd/>
            <a:tailEnd/>
          </a:ln>
        </p:spPr>
        <p:txBody>
          <a:bodyPr/>
          <a:lstStyle/>
          <a:p>
            <a:r>
              <a:rPr lang="en-US" altLang="en-US">
                <a:latin typeface="Arial" charset="0"/>
              </a:rPr>
              <a:t>Dr Predrag Čanović, vanredni profesor</a:t>
            </a:r>
          </a:p>
        </p:txBody>
      </p:sp>
      <p:sp>
        <p:nvSpPr>
          <p:cNvPr id="18436" name="Rectangle 7"/>
          <p:cNvSpPr>
            <a:spLocks noGrp="1" noChangeArrowheads="1"/>
          </p:cNvSpPr>
          <p:nvPr>
            <p:ph type="sldNum" sz="quarter" idx="5"/>
          </p:nvPr>
        </p:nvSpPr>
        <p:spPr>
          <a:noFill/>
          <a:ln>
            <a:miter lim="800000"/>
            <a:headEnd/>
            <a:tailEnd/>
          </a:ln>
        </p:spPr>
        <p:txBody>
          <a:bodyPr/>
          <a:lstStyle/>
          <a:p>
            <a:fld id="{7F4A64B7-F7B7-46FB-9407-9DCAAD248965}" type="slidenum">
              <a:rPr lang="en-US" altLang="en-US"/>
              <a:pPr/>
              <a:t>37</a:t>
            </a:fld>
            <a:endParaRPr lang="en-US" altLang="en-US"/>
          </a:p>
        </p:txBody>
      </p:sp>
      <p:sp>
        <p:nvSpPr>
          <p:cNvPr id="18437" name="Rectangle 2"/>
          <p:cNvSpPr>
            <a:spLocks noGrp="1" noRot="1" noChangeAspect="1" noChangeArrowheads="1" noTextEdit="1"/>
          </p:cNvSpPr>
          <p:nvPr>
            <p:ph type="sldImg"/>
          </p:nvPr>
        </p:nvSpPr>
        <p:spPr>
          <a:xfrm>
            <a:off x="1143000" y="685800"/>
            <a:ext cx="4572000" cy="3429000"/>
          </a:xfrm>
          <a:ln/>
        </p:spPr>
      </p:sp>
      <p:sp>
        <p:nvSpPr>
          <p:cNvPr id="18438" name="Rectangle 3"/>
          <p:cNvSpPr>
            <a:spLocks noGrp="1" noChangeArrowheads="1"/>
          </p:cNvSpPr>
          <p:nvPr>
            <p:ph type="body" idx="1"/>
          </p:nvPr>
        </p:nvSpPr>
        <p:spPr>
          <a:noFill/>
        </p:spPr>
        <p:txBody>
          <a:bodyPr/>
          <a:lstStyle/>
          <a:p>
            <a:pPr eaLnBrk="1" hangingPunct="1"/>
            <a:endParaRPr lang="en-US" altLang="en-US">
              <a:latin typeface="Arial" charset="0"/>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hdr" sz="quarter"/>
          </p:nvPr>
        </p:nvSpPr>
        <p:spPr>
          <a:noFill/>
          <a:ln>
            <a:miter lim="800000"/>
            <a:headEnd/>
            <a:tailEnd/>
          </a:ln>
        </p:spPr>
        <p:txBody>
          <a:bodyPr/>
          <a:lstStyle/>
          <a:p>
            <a:r>
              <a:rPr lang="en-US" altLang="en-US">
                <a:latin typeface="Arial" charset="0"/>
              </a:rPr>
              <a:t>Medicinski fakultet u Kragujevcu</a:t>
            </a:r>
          </a:p>
        </p:txBody>
      </p:sp>
      <p:sp>
        <p:nvSpPr>
          <p:cNvPr id="20483" name="Rectangle 6"/>
          <p:cNvSpPr>
            <a:spLocks noGrp="1" noChangeArrowheads="1"/>
          </p:cNvSpPr>
          <p:nvPr>
            <p:ph type="ftr" sz="quarter" idx="4"/>
          </p:nvPr>
        </p:nvSpPr>
        <p:spPr>
          <a:noFill/>
          <a:ln>
            <a:miter lim="800000"/>
            <a:headEnd/>
            <a:tailEnd/>
          </a:ln>
        </p:spPr>
        <p:txBody>
          <a:bodyPr/>
          <a:lstStyle/>
          <a:p>
            <a:r>
              <a:rPr lang="en-US" altLang="en-US">
                <a:latin typeface="Arial" charset="0"/>
              </a:rPr>
              <a:t>Dr Predrag Čanović, vanredni profesor</a:t>
            </a:r>
          </a:p>
        </p:txBody>
      </p:sp>
      <p:sp>
        <p:nvSpPr>
          <p:cNvPr id="20484" name="Rectangle 7"/>
          <p:cNvSpPr>
            <a:spLocks noGrp="1" noChangeArrowheads="1"/>
          </p:cNvSpPr>
          <p:nvPr>
            <p:ph type="sldNum" sz="quarter" idx="5"/>
          </p:nvPr>
        </p:nvSpPr>
        <p:spPr>
          <a:noFill/>
          <a:ln>
            <a:miter lim="800000"/>
            <a:headEnd/>
            <a:tailEnd/>
          </a:ln>
        </p:spPr>
        <p:txBody>
          <a:bodyPr/>
          <a:lstStyle/>
          <a:p>
            <a:fld id="{CBAA5427-FC3A-4B8A-8D84-16D07CF00FF6}" type="slidenum">
              <a:rPr lang="en-US" altLang="en-US"/>
              <a:pPr/>
              <a:t>38</a:t>
            </a:fld>
            <a:endParaRPr lang="en-US" altLang="en-US"/>
          </a:p>
        </p:txBody>
      </p:sp>
      <p:sp>
        <p:nvSpPr>
          <p:cNvPr id="20485" name="Rectangle 2"/>
          <p:cNvSpPr>
            <a:spLocks noGrp="1" noRot="1" noChangeAspect="1" noChangeArrowheads="1" noTextEdit="1"/>
          </p:cNvSpPr>
          <p:nvPr>
            <p:ph type="sldImg"/>
          </p:nvPr>
        </p:nvSpPr>
        <p:spPr>
          <a:xfrm>
            <a:off x="1143000" y="685800"/>
            <a:ext cx="4572000" cy="3429000"/>
          </a:xfrm>
          <a:ln/>
        </p:spPr>
      </p:sp>
      <p:sp>
        <p:nvSpPr>
          <p:cNvPr id="20486" name="Rectangle 3"/>
          <p:cNvSpPr>
            <a:spLocks noGrp="1" noChangeArrowheads="1"/>
          </p:cNvSpPr>
          <p:nvPr>
            <p:ph type="body" idx="1"/>
          </p:nvPr>
        </p:nvSpPr>
        <p:spPr>
          <a:noFill/>
        </p:spPr>
        <p:txBody>
          <a:bodyPr/>
          <a:lstStyle/>
          <a:p>
            <a:pPr eaLnBrk="1" hangingPunct="1"/>
            <a:endParaRPr lang="en-US" altLang="en-US">
              <a:latin typeface="Arial" charset="0"/>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hdr" sz="quarter"/>
          </p:nvPr>
        </p:nvSpPr>
        <p:spPr>
          <a:noFill/>
          <a:ln>
            <a:miter lim="800000"/>
            <a:headEnd/>
            <a:tailEnd/>
          </a:ln>
        </p:spPr>
        <p:txBody>
          <a:bodyPr/>
          <a:lstStyle/>
          <a:p>
            <a:r>
              <a:rPr lang="en-US" altLang="en-US">
                <a:latin typeface="Arial" charset="0"/>
              </a:rPr>
              <a:t>Medicinski fakultet u Kragujevcu</a:t>
            </a:r>
          </a:p>
        </p:txBody>
      </p:sp>
      <p:sp>
        <p:nvSpPr>
          <p:cNvPr id="22531" name="Rectangle 6"/>
          <p:cNvSpPr>
            <a:spLocks noGrp="1" noChangeArrowheads="1"/>
          </p:cNvSpPr>
          <p:nvPr>
            <p:ph type="ftr" sz="quarter" idx="4"/>
          </p:nvPr>
        </p:nvSpPr>
        <p:spPr>
          <a:noFill/>
          <a:ln>
            <a:miter lim="800000"/>
            <a:headEnd/>
            <a:tailEnd/>
          </a:ln>
        </p:spPr>
        <p:txBody>
          <a:bodyPr/>
          <a:lstStyle/>
          <a:p>
            <a:r>
              <a:rPr lang="en-US" altLang="en-US">
                <a:latin typeface="Arial" charset="0"/>
              </a:rPr>
              <a:t>Dr Predrag Čanović, vanredni profesor</a:t>
            </a:r>
          </a:p>
        </p:txBody>
      </p:sp>
      <p:sp>
        <p:nvSpPr>
          <p:cNvPr id="22532" name="Rectangle 7"/>
          <p:cNvSpPr>
            <a:spLocks noGrp="1" noChangeArrowheads="1"/>
          </p:cNvSpPr>
          <p:nvPr>
            <p:ph type="sldNum" sz="quarter" idx="5"/>
          </p:nvPr>
        </p:nvSpPr>
        <p:spPr>
          <a:noFill/>
          <a:ln>
            <a:miter lim="800000"/>
            <a:headEnd/>
            <a:tailEnd/>
          </a:ln>
        </p:spPr>
        <p:txBody>
          <a:bodyPr/>
          <a:lstStyle/>
          <a:p>
            <a:fld id="{398AAB14-7277-4F99-A02E-01344760D417}" type="slidenum">
              <a:rPr lang="en-US" altLang="en-US"/>
              <a:pPr/>
              <a:t>39</a:t>
            </a:fld>
            <a:endParaRPr lang="en-US" altLang="en-US"/>
          </a:p>
        </p:txBody>
      </p:sp>
      <p:sp>
        <p:nvSpPr>
          <p:cNvPr id="22533" name="Rectangle 2"/>
          <p:cNvSpPr>
            <a:spLocks noGrp="1" noRot="1" noChangeAspect="1" noChangeArrowheads="1" noTextEdit="1"/>
          </p:cNvSpPr>
          <p:nvPr>
            <p:ph type="sldImg"/>
          </p:nvPr>
        </p:nvSpPr>
        <p:spPr>
          <a:xfrm>
            <a:off x="1143000" y="685800"/>
            <a:ext cx="4572000" cy="3429000"/>
          </a:xfrm>
          <a:ln/>
        </p:spPr>
      </p:sp>
      <p:sp>
        <p:nvSpPr>
          <p:cNvPr id="22534" name="Rectangle 3"/>
          <p:cNvSpPr>
            <a:spLocks noGrp="1" noChangeArrowheads="1"/>
          </p:cNvSpPr>
          <p:nvPr>
            <p:ph type="body" idx="1"/>
          </p:nvPr>
        </p:nvSpPr>
        <p:spPr>
          <a:noFill/>
        </p:spPr>
        <p:txBody>
          <a:bodyPr/>
          <a:lstStyle/>
          <a:p>
            <a:pPr eaLnBrk="1" hangingPunct="1"/>
            <a:endParaRPr lang="en-US" altLang="en-US">
              <a:latin typeface="Arial" charset="0"/>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hdr" sz="quarter"/>
          </p:nvPr>
        </p:nvSpPr>
        <p:spPr>
          <a:noFill/>
          <a:ln>
            <a:miter lim="800000"/>
            <a:headEnd/>
            <a:tailEnd/>
          </a:ln>
        </p:spPr>
        <p:txBody>
          <a:bodyPr/>
          <a:lstStyle/>
          <a:p>
            <a:r>
              <a:rPr lang="en-US" altLang="en-US">
                <a:latin typeface="Arial" charset="0"/>
              </a:rPr>
              <a:t>Medicinski fakultet u Kragujevcu</a:t>
            </a:r>
          </a:p>
        </p:txBody>
      </p:sp>
      <p:sp>
        <p:nvSpPr>
          <p:cNvPr id="24579" name="Rectangle 6"/>
          <p:cNvSpPr>
            <a:spLocks noGrp="1" noChangeArrowheads="1"/>
          </p:cNvSpPr>
          <p:nvPr>
            <p:ph type="ftr" sz="quarter" idx="4"/>
          </p:nvPr>
        </p:nvSpPr>
        <p:spPr>
          <a:noFill/>
          <a:ln>
            <a:miter lim="800000"/>
            <a:headEnd/>
            <a:tailEnd/>
          </a:ln>
        </p:spPr>
        <p:txBody>
          <a:bodyPr/>
          <a:lstStyle/>
          <a:p>
            <a:r>
              <a:rPr lang="en-US" altLang="en-US">
                <a:latin typeface="Arial" charset="0"/>
              </a:rPr>
              <a:t>Dr Predrag Čanović, vanredni profesor</a:t>
            </a:r>
          </a:p>
        </p:txBody>
      </p:sp>
      <p:sp>
        <p:nvSpPr>
          <p:cNvPr id="24580" name="Rectangle 7"/>
          <p:cNvSpPr>
            <a:spLocks noGrp="1" noChangeArrowheads="1"/>
          </p:cNvSpPr>
          <p:nvPr>
            <p:ph type="sldNum" sz="quarter" idx="5"/>
          </p:nvPr>
        </p:nvSpPr>
        <p:spPr>
          <a:noFill/>
          <a:ln>
            <a:miter lim="800000"/>
            <a:headEnd/>
            <a:tailEnd/>
          </a:ln>
        </p:spPr>
        <p:txBody>
          <a:bodyPr/>
          <a:lstStyle/>
          <a:p>
            <a:fld id="{1C7B9BA7-D3F8-46AF-808A-94FBE1A8D190}" type="slidenum">
              <a:rPr lang="en-US" altLang="en-US"/>
              <a:pPr/>
              <a:t>40</a:t>
            </a:fld>
            <a:endParaRPr lang="en-US" altLang="en-US"/>
          </a:p>
        </p:txBody>
      </p:sp>
      <p:sp>
        <p:nvSpPr>
          <p:cNvPr id="24581" name="Rectangle 2"/>
          <p:cNvSpPr>
            <a:spLocks noGrp="1" noRot="1" noChangeAspect="1" noChangeArrowheads="1" noTextEdit="1"/>
          </p:cNvSpPr>
          <p:nvPr>
            <p:ph type="sldImg"/>
          </p:nvPr>
        </p:nvSpPr>
        <p:spPr>
          <a:xfrm>
            <a:off x="1143000" y="685800"/>
            <a:ext cx="4572000" cy="3429000"/>
          </a:xfrm>
          <a:ln/>
        </p:spPr>
      </p:sp>
      <p:sp>
        <p:nvSpPr>
          <p:cNvPr id="24582" name="Rectangle 3"/>
          <p:cNvSpPr>
            <a:spLocks noGrp="1" noChangeArrowheads="1"/>
          </p:cNvSpPr>
          <p:nvPr>
            <p:ph type="body" idx="1"/>
          </p:nvPr>
        </p:nvSpPr>
        <p:spPr>
          <a:noFill/>
        </p:spPr>
        <p:txBody>
          <a:bodyPr/>
          <a:lstStyle/>
          <a:p>
            <a:pPr eaLnBrk="1" hangingPunct="1"/>
            <a:endParaRPr lang="en-US" altLang="en-US">
              <a:latin typeface="Arial" charset="0"/>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7"/>
          <p:cNvSpPr>
            <a:spLocks noGrp="1" noChangeArrowheads="1"/>
          </p:cNvSpPr>
          <p:nvPr>
            <p:ph type="sldNum" sz="quarter" idx="5"/>
          </p:nvPr>
        </p:nvSpPr>
        <p:spPr>
          <a:noFill/>
        </p:spPr>
        <p:txBody>
          <a:bodyPr/>
          <a:lstStyle/>
          <a:p>
            <a:fld id="{1F44FF45-B0AB-4D6A-8E8B-D72B4595CF44}" type="slidenum">
              <a:rPr lang="sr-Cyrl-CS" altLang="en-US"/>
              <a:pPr/>
              <a:t>41</a:t>
            </a:fld>
            <a:endParaRPr lang="sr-Cyrl-CS" altLang="en-US"/>
          </a:p>
        </p:txBody>
      </p:sp>
      <p:sp>
        <p:nvSpPr>
          <p:cNvPr id="16387" name="Rectangle 2"/>
          <p:cNvSpPr>
            <a:spLocks noGrp="1" noRot="1" noChangeAspect="1" noChangeArrowheads="1" noTextEdit="1"/>
          </p:cNvSpPr>
          <p:nvPr>
            <p:ph type="sldImg"/>
          </p:nvPr>
        </p:nvSpPr>
        <p:spPr>
          <a:ln/>
        </p:spPr>
      </p:sp>
      <p:sp>
        <p:nvSpPr>
          <p:cNvPr id="16388" name="Rectangle 3"/>
          <p:cNvSpPr>
            <a:spLocks noGrp="1" noChangeArrowheads="1"/>
          </p:cNvSpPr>
          <p:nvPr>
            <p:ph type="body" idx="1"/>
          </p:nvPr>
        </p:nvSpPr>
        <p:spPr>
          <a:xfrm>
            <a:off x="685480" y="4342666"/>
            <a:ext cx="5487041" cy="4114800"/>
          </a:xfrm>
          <a:noFill/>
          <a:ln/>
        </p:spPr>
        <p:txBody>
          <a:bodyPr/>
          <a:lstStyle/>
          <a:p>
            <a:pPr eaLnBrk="1" hangingPunct="1"/>
            <a:endParaRPr lang="en-US"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hdr" sz="quarter"/>
          </p:nvPr>
        </p:nvSpPr>
        <p:spPr>
          <a:noFill/>
          <a:ln>
            <a:miter lim="800000"/>
            <a:headEnd/>
            <a:tailEnd/>
          </a:ln>
        </p:spPr>
        <p:txBody>
          <a:bodyPr/>
          <a:lstStyle/>
          <a:p>
            <a:r>
              <a:rPr lang="en-US" altLang="en-US">
                <a:latin typeface="Arial" charset="0"/>
              </a:rPr>
              <a:t>Medicinski fakultet u Kragujevcu</a:t>
            </a:r>
          </a:p>
        </p:txBody>
      </p:sp>
      <p:sp>
        <p:nvSpPr>
          <p:cNvPr id="30723" name="Rectangle 6"/>
          <p:cNvSpPr>
            <a:spLocks noGrp="1" noChangeArrowheads="1"/>
          </p:cNvSpPr>
          <p:nvPr>
            <p:ph type="ftr" sz="quarter" idx="4"/>
          </p:nvPr>
        </p:nvSpPr>
        <p:spPr>
          <a:noFill/>
          <a:ln>
            <a:miter lim="800000"/>
            <a:headEnd/>
            <a:tailEnd/>
          </a:ln>
        </p:spPr>
        <p:txBody>
          <a:bodyPr/>
          <a:lstStyle/>
          <a:p>
            <a:r>
              <a:rPr lang="en-US" altLang="en-US">
                <a:latin typeface="Arial" charset="0"/>
              </a:rPr>
              <a:t>Dr Predrag Čanović, vanredni profesor</a:t>
            </a:r>
          </a:p>
        </p:txBody>
      </p:sp>
      <p:sp>
        <p:nvSpPr>
          <p:cNvPr id="30724" name="Rectangle 7"/>
          <p:cNvSpPr>
            <a:spLocks noGrp="1" noChangeArrowheads="1"/>
          </p:cNvSpPr>
          <p:nvPr>
            <p:ph type="sldNum" sz="quarter" idx="5"/>
          </p:nvPr>
        </p:nvSpPr>
        <p:spPr>
          <a:noFill/>
          <a:ln>
            <a:miter lim="800000"/>
            <a:headEnd/>
            <a:tailEnd/>
          </a:ln>
        </p:spPr>
        <p:txBody>
          <a:bodyPr/>
          <a:lstStyle/>
          <a:p>
            <a:fld id="{3803FA2B-DAE5-4960-B492-7A9B05EF5A82}" type="slidenum">
              <a:rPr lang="en-US" altLang="en-US"/>
              <a:pPr/>
              <a:t>42</a:t>
            </a:fld>
            <a:endParaRPr lang="en-US" altLang="en-US"/>
          </a:p>
        </p:txBody>
      </p:sp>
      <p:sp>
        <p:nvSpPr>
          <p:cNvPr id="30725" name="Rectangle 2"/>
          <p:cNvSpPr>
            <a:spLocks noGrp="1" noRot="1" noChangeAspect="1" noChangeArrowheads="1" noTextEdit="1"/>
          </p:cNvSpPr>
          <p:nvPr>
            <p:ph type="sldImg"/>
          </p:nvPr>
        </p:nvSpPr>
        <p:spPr>
          <a:xfrm>
            <a:off x="1143000" y="685800"/>
            <a:ext cx="4572000" cy="3429000"/>
          </a:xfrm>
          <a:ln/>
        </p:spPr>
      </p:sp>
      <p:sp>
        <p:nvSpPr>
          <p:cNvPr id="30726" name="Rectangle 3"/>
          <p:cNvSpPr>
            <a:spLocks noGrp="1" noChangeArrowheads="1"/>
          </p:cNvSpPr>
          <p:nvPr>
            <p:ph type="body" idx="1"/>
          </p:nvPr>
        </p:nvSpPr>
        <p:spPr>
          <a:noFill/>
        </p:spPr>
        <p:txBody>
          <a:bodyPr/>
          <a:lstStyle/>
          <a:p>
            <a:pPr eaLnBrk="1" hangingPunct="1"/>
            <a:endParaRPr lang="en-US" altLang="en-US">
              <a:latin typeface="Arial" charset="0"/>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hdr" sz="quarter"/>
          </p:nvPr>
        </p:nvSpPr>
        <p:spPr>
          <a:noFill/>
          <a:ln>
            <a:miter lim="800000"/>
            <a:headEnd/>
            <a:tailEnd/>
          </a:ln>
        </p:spPr>
        <p:txBody>
          <a:bodyPr/>
          <a:lstStyle/>
          <a:p>
            <a:r>
              <a:rPr lang="en-US" altLang="en-US">
                <a:latin typeface="Arial" charset="0"/>
              </a:rPr>
              <a:t>Medicinski fakultet u Kragujevcu</a:t>
            </a:r>
          </a:p>
        </p:txBody>
      </p:sp>
      <p:sp>
        <p:nvSpPr>
          <p:cNvPr id="32771" name="Rectangle 6"/>
          <p:cNvSpPr>
            <a:spLocks noGrp="1" noChangeArrowheads="1"/>
          </p:cNvSpPr>
          <p:nvPr>
            <p:ph type="ftr" sz="quarter" idx="4"/>
          </p:nvPr>
        </p:nvSpPr>
        <p:spPr>
          <a:noFill/>
          <a:ln>
            <a:miter lim="800000"/>
            <a:headEnd/>
            <a:tailEnd/>
          </a:ln>
        </p:spPr>
        <p:txBody>
          <a:bodyPr/>
          <a:lstStyle/>
          <a:p>
            <a:r>
              <a:rPr lang="en-US" altLang="en-US">
                <a:latin typeface="Arial" charset="0"/>
              </a:rPr>
              <a:t>Dr Predrag Čanović, vanredni profesor</a:t>
            </a:r>
          </a:p>
        </p:txBody>
      </p:sp>
      <p:sp>
        <p:nvSpPr>
          <p:cNvPr id="32772" name="Rectangle 7"/>
          <p:cNvSpPr>
            <a:spLocks noGrp="1" noChangeArrowheads="1"/>
          </p:cNvSpPr>
          <p:nvPr>
            <p:ph type="sldNum" sz="quarter" idx="5"/>
          </p:nvPr>
        </p:nvSpPr>
        <p:spPr>
          <a:noFill/>
          <a:ln>
            <a:miter lim="800000"/>
            <a:headEnd/>
            <a:tailEnd/>
          </a:ln>
        </p:spPr>
        <p:txBody>
          <a:bodyPr/>
          <a:lstStyle/>
          <a:p>
            <a:fld id="{372A242C-C29F-4CE8-B76E-5EB25E3A1130}" type="slidenum">
              <a:rPr lang="en-US" altLang="en-US"/>
              <a:pPr/>
              <a:t>43</a:t>
            </a:fld>
            <a:endParaRPr lang="en-US" altLang="en-US"/>
          </a:p>
        </p:txBody>
      </p:sp>
      <p:sp>
        <p:nvSpPr>
          <p:cNvPr id="32773" name="Rectangle 2"/>
          <p:cNvSpPr>
            <a:spLocks noGrp="1" noRot="1" noChangeAspect="1" noChangeArrowheads="1" noTextEdit="1"/>
          </p:cNvSpPr>
          <p:nvPr>
            <p:ph type="sldImg"/>
          </p:nvPr>
        </p:nvSpPr>
        <p:spPr>
          <a:xfrm>
            <a:off x="1143000" y="685800"/>
            <a:ext cx="4572000" cy="3429000"/>
          </a:xfrm>
          <a:ln/>
        </p:spPr>
      </p:sp>
      <p:sp>
        <p:nvSpPr>
          <p:cNvPr id="32774" name="Rectangle 3"/>
          <p:cNvSpPr>
            <a:spLocks noGrp="1" noChangeArrowheads="1"/>
          </p:cNvSpPr>
          <p:nvPr>
            <p:ph type="body" idx="1"/>
          </p:nvPr>
        </p:nvSpPr>
        <p:spPr>
          <a:noFill/>
        </p:spPr>
        <p:txBody>
          <a:bodyPr/>
          <a:lstStyle/>
          <a:p>
            <a:pPr eaLnBrk="1" hangingPunct="1"/>
            <a:endParaRPr lang="en-US" altLang="en-US">
              <a:latin typeface="Arial"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4914" name="Rectangle 6">
            <a:extLst>
              <a:ext uri="{FF2B5EF4-FFF2-40B4-BE49-F238E27FC236}">
                <a16:creationId xmlns:a16="http://schemas.microsoft.com/office/drawing/2014/main" id="{0CB85E96-F6F0-4F44-A761-FC38741ADD0B}"/>
              </a:ext>
            </a:extLst>
          </p:cNvPr>
          <p:cNvSpPr>
            <a:spLocks noGrp="1" noChangeArrowheads="1"/>
          </p:cNvSpPr>
          <p:nvPr>
            <p:ph type="ftr" sz="quarter" idx="4"/>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r>
              <a:rPr lang="en-US" altLang="en-US"/>
              <a:t>Др Предраг Чановић, ванр.проф.</a:t>
            </a:r>
          </a:p>
        </p:txBody>
      </p:sp>
      <p:sp>
        <p:nvSpPr>
          <p:cNvPr id="294915" name="Rectangle 7">
            <a:extLst>
              <a:ext uri="{FF2B5EF4-FFF2-40B4-BE49-F238E27FC236}">
                <a16:creationId xmlns:a16="http://schemas.microsoft.com/office/drawing/2014/main" id="{4EE3DD65-1243-45D2-9FA5-9F0105D59506}"/>
              </a:ext>
            </a:extLst>
          </p:cNvPr>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BA26CD9A-15A0-4A1F-8CE1-AE8A190CF4E6}" type="slidenum">
              <a:rPr lang="en-US" altLang="en-US"/>
              <a:pPr/>
              <a:t>26</a:t>
            </a:fld>
            <a:endParaRPr lang="en-US" altLang="en-US"/>
          </a:p>
        </p:txBody>
      </p:sp>
      <p:sp>
        <p:nvSpPr>
          <p:cNvPr id="294916" name="Rectangle 2">
            <a:extLst>
              <a:ext uri="{FF2B5EF4-FFF2-40B4-BE49-F238E27FC236}">
                <a16:creationId xmlns:a16="http://schemas.microsoft.com/office/drawing/2014/main" id="{8B3BC4CD-9D9C-4EFA-A48F-0C50C9D2B8A2}"/>
              </a:ext>
            </a:extLst>
          </p:cNvPr>
          <p:cNvSpPr>
            <a:spLocks noGrp="1" noRot="1" noChangeAspect="1" noChangeArrowheads="1" noTextEdit="1"/>
          </p:cNvSpPr>
          <p:nvPr>
            <p:ph type="sldImg"/>
          </p:nvPr>
        </p:nvSpPr>
        <p:spPr>
          <a:ln/>
        </p:spPr>
      </p:sp>
      <p:sp>
        <p:nvSpPr>
          <p:cNvPr id="294917" name="Rectangle 3">
            <a:extLst>
              <a:ext uri="{FF2B5EF4-FFF2-40B4-BE49-F238E27FC236}">
                <a16:creationId xmlns:a16="http://schemas.microsoft.com/office/drawing/2014/main" id="{D6478CEB-B7A4-4807-87D8-510C23B196BC}"/>
              </a:ext>
            </a:extLst>
          </p:cNvPr>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1" hangingPunct="1"/>
            <a:endParaRPr lang="en-US" alt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hdr" sz="quarter"/>
          </p:nvPr>
        </p:nvSpPr>
        <p:spPr>
          <a:noFill/>
          <a:ln>
            <a:miter lim="800000"/>
            <a:headEnd/>
            <a:tailEnd/>
          </a:ln>
        </p:spPr>
        <p:txBody>
          <a:bodyPr/>
          <a:lstStyle/>
          <a:p>
            <a:r>
              <a:rPr lang="en-US" altLang="en-US">
                <a:latin typeface="Arial" charset="0"/>
              </a:rPr>
              <a:t>Medicinski fakultet u Kragujevcu</a:t>
            </a:r>
          </a:p>
        </p:txBody>
      </p:sp>
      <p:sp>
        <p:nvSpPr>
          <p:cNvPr id="34819" name="Rectangle 6"/>
          <p:cNvSpPr>
            <a:spLocks noGrp="1" noChangeArrowheads="1"/>
          </p:cNvSpPr>
          <p:nvPr>
            <p:ph type="ftr" sz="quarter" idx="4"/>
          </p:nvPr>
        </p:nvSpPr>
        <p:spPr>
          <a:noFill/>
          <a:ln>
            <a:miter lim="800000"/>
            <a:headEnd/>
            <a:tailEnd/>
          </a:ln>
        </p:spPr>
        <p:txBody>
          <a:bodyPr/>
          <a:lstStyle/>
          <a:p>
            <a:r>
              <a:rPr lang="en-US" altLang="en-US">
                <a:latin typeface="Arial" charset="0"/>
              </a:rPr>
              <a:t>Dr Predrag Čanović, vanredni profesor</a:t>
            </a:r>
          </a:p>
        </p:txBody>
      </p:sp>
      <p:sp>
        <p:nvSpPr>
          <p:cNvPr id="34820" name="Rectangle 7"/>
          <p:cNvSpPr>
            <a:spLocks noGrp="1" noChangeArrowheads="1"/>
          </p:cNvSpPr>
          <p:nvPr>
            <p:ph type="sldNum" sz="quarter" idx="5"/>
          </p:nvPr>
        </p:nvSpPr>
        <p:spPr>
          <a:noFill/>
          <a:ln>
            <a:miter lim="800000"/>
            <a:headEnd/>
            <a:tailEnd/>
          </a:ln>
        </p:spPr>
        <p:txBody>
          <a:bodyPr/>
          <a:lstStyle/>
          <a:p>
            <a:fld id="{C4AF65C5-F195-42F8-B709-E417A5A68776}" type="slidenum">
              <a:rPr lang="en-US" altLang="en-US"/>
              <a:pPr/>
              <a:t>44</a:t>
            </a:fld>
            <a:endParaRPr lang="en-US" altLang="en-US"/>
          </a:p>
        </p:txBody>
      </p:sp>
      <p:sp>
        <p:nvSpPr>
          <p:cNvPr id="34821" name="Rectangle 2"/>
          <p:cNvSpPr>
            <a:spLocks noGrp="1" noRot="1" noChangeAspect="1" noChangeArrowheads="1" noTextEdit="1"/>
          </p:cNvSpPr>
          <p:nvPr>
            <p:ph type="sldImg"/>
          </p:nvPr>
        </p:nvSpPr>
        <p:spPr>
          <a:xfrm>
            <a:off x="1143000" y="685800"/>
            <a:ext cx="4572000" cy="3429000"/>
          </a:xfrm>
          <a:ln/>
        </p:spPr>
      </p:sp>
      <p:sp>
        <p:nvSpPr>
          <p:cNvPr id="34822" name="Rectangle 3"/>
          <p:cNvSpPr>
            <a:spLocks noGrp="1" noChangeArrowheads="1"/>
          </p:cNvSpPr>
          <p:nvPr>
            <p:ph type="body" idx="1"/>
          </p:nvPr>
        </p:nvSpPr>
        <p:spPr>
          <a:noFill/>
        </p:spPr>
        <p:txBody>
          <a:bodyPr/>
          <a:lstStyle/>
          <a:p>
            <a:pPr eaLnBrk="1" hangingPunct="1"/>
            <a:endParaRPr lang="en-US" altLang="en-US">
              <a:latin typeface="Arial" charset="0"/>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hdr" sz="quarter"/>
          </p:nvPr>
        </p:nvSpPr>
        <p:spPr>
          <a:noFill/>
          <a:ln>
            <a:miter lim="800000"/>
            <a:headEnd/>
            <a:tailEnd/>
          </a:ln>
        </p:spPr>
        <p:txBody>
          <a:bodyPr/>
          <a:lstStyle/>
          <a:p>
            <a:r>
              <a:rPr lang="en-US" altLang="en-US">
                <a:latin typeface="Arial" charset="0"/>
              </a:rPr>
              <a:t>Medicinski fakultet u Kragujevcu</a:t>
            </a:r>
          </a:p>
        </p:txBody>
      </p:sp>
      <p:sp>
        <p:nvSpPr>
          <p:cNvPr id="36867" name="Rectangle 6"/>
          <p:cNvSpPr>
            <a:spLocks noGrp="1" noChangeArrowheads="1"/>
          </p:cNvSpPr>
          <p:nvPr>
            <p:ph type="ftr" sz="quarter" idx="4"/>
          </p:nvPr>
        </p:nvSpPr>
        <p:spPr>
          <a:noFill/>
          <a:ln>
            <a:miter lim="800000"/>
            <a:headEnd/>
            <a:tailEnd/>
          </a:ln>
        </p:spPr>
        <p:txBody>
          <a:bodyPr/>
          <a:lstStyle/>
          <a:p>
            <a:r>
              <a:rPr lang="en-US" altLang="en-US">
                <a:latin typeface="Arial" charset="0"/>
              </a:rPr>
              <a:t>Dr Predrag Čanović, vanredni profesor</a:t>
            </a:r>
          </a:p>
        </p:txBody>
      </p:sp>
      <p:sp>
        <p:nvSpPr>
          <p:cNvPr id="36868" name="Rectangle 7"/>
          <p:cNvSpPr>
            <a:spLocks noGrp="1" noChangeArrowheads="1"/>
          </p:cNvSpPr>
          <p:nvPr>
            <p:ph type="sldNum" sz="quarter" idx="5"/>
          </p:nvPr>
        </p:nvSpPr>
        <p:spPr>
          <a:noFill/>
          <a:ln>
            <a:miter lim="800000"/>
            <a:headEnd/>
            <a:tailEnd/>
          </a:ln>
        </p:spPr>
        <p:txBody>
          <a:bodyPr/>
          <a:lstStyle/>
          <a:p>
            <a:fld id="{D61B9E6A-C14D-495E-AF41-B4DB526B61B5}" type="slidenum">
              <a:rPr lang="en-US" altLang="en-US"/>
              <a:pPr/>
              <a:t>45</a:t>
            </a:fld>
            <a:endParaRPr lang="en-US" altLang="en-US"/>
          </a:p>
        </p:txBody>
      </p:sp>
      <p:sp>
        <p:nvSpPr>
          <p:cNvPr id="36869" name="Rectangle 2"/>
          <p:cNvSpPr>
            <a:spLocks noGrp="1" noRot="1" noChangeAspect="1" noChangeArrowheads="1" noTextEdit="1"/>
          </p:cNvSpPr>
          <p:nvPr>
            <p:ph type="sldImg"/>
          </p:nvPr>
        </p:nvSpPr>
        <p:spPr>
          <a:xfrm>
            <a:off x="1143000" y="685800"/>
            <a:ext cx="4572000" cy="3429000"/>
          </a:xfrm>
          <a:ln/>
        </p:spPr>
      </p:sp>
      <p:sp>
        <p:nvSpPr>
          <p:cNvPr id="36870" name="Rectangle 3"/>
          <p:cNvSpPr>
            <a:spLocks noGrp="1" noChangeArrowheads="1"/>
          </p:cNvSpPr>
          <p:nvPr>
            <p:ph type="body" idx="1"/>
          </p:nvPr>
        </p:nvSpPr>
        <p:spPr>
          <a:noFill/>
        </p:spPr>
        <p:txBody>
          <a:bodyPr/>
          <a:lstStyle/>
          <a:p>
            <a:pPr eaLnBrk="1" hangingPunct="1"/>
            <a:endParaRPr lang="en-US" altLang="en-US">
              <a:latin typeface="Arial" charset="0"/>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ChangeArrowheads="1"/>
          </p:cNvSpPr>
          <p:nvPr>
            <p:ph type="hdr" sz="quarter"/>
          </p:nvPr>
        </p:nvSpPr>
        <p:spPr>
          <a:noFill/>
          <a:ln>
            <a:miter lim="800000"/>
            <a:headEnd/>
            <a:tailEnd/>
          </a:ln>
        </p:spPr>
        <p:txBody>
          <a:bodyPr/>
          <a:lstStyle/>
          <a:p>
            <a:r>
              <a:rPr lang="en-US" altLang="en-US">
                <a:latin typeface="Arial" charset="0"/>
              </a:rPr>
              <a:t>Medicinski fakultet u Kragujevcu</a:t>
            </a:r>
          </a:p>
        </p:txBody>
      </p:sp>
      <p:sp>
        <p:nvSpPr>
          <p:cNvPr id="38915" name="Rectangle 6"/>
          <p:cNvSpPr>
            <a:spLocks noGrp="1" noChangeArrowheads="1"/>
          </p:cNvSpPr>
          <p:nvPr>
            <p:ph type="ftr" sz="quarter" idx="4"/>
          </p:nvPr>
        </p:nvSpPr>
        <p:spPr>
          <a:noFill/>
          <a:ln>
            <a:miter lim="800000"/>
            <a:headEnd/>
            <a:tailEnd/>
          </a:ln>
        </p:spPr>
        <p:txBody>
          <a:bodyPr/>
          <a:lstStyle/>
          <a:p>
            <a:r>
              <a:rPr lang="en-US" altLang="en-US">
                <a:latin typeface="Arial" charset="0"/>
              </a:rPr>
              <a:t>Dr Predrag Čanović, vanredni profesor</a:t>
            </a:r>
          </a:p>
        </p:txBody>
      </p:sp>
      <p:sp>
        <p:nvSpPr>
          <p:cNvPr id="38916" name="Rectangle 7"/>
          <p:cNvSpPr>
            <a:spLocks noGrp="1" noChangeArrowheads="1"/>
          </p:cNvSpPr>
          <p:nvPr>
            <p:ph type="sldNum" sz="quarter" idx="5"/>
          </p:nvPr>
        </p:nvSpPr>
        <p:spPr>
          <a:noFill/>
          <a:ln>
            <a:miter lim="800000"/>
            <a:headEnd/>
            <a:tailEnd/>
          </a:ln>
        </p:spPr>
        <p:txBody>
          <a:bodyPr/>
          <a:lstStyle/>
          <a:p>
            <a:fld id="{B8EC7633-ECC5-4685-9179-BCD8A8D12657}" type="slidenum">
              <a:rPr lang="en-US" altLang="en-US"/>
              <a:pPr/>
              <a:t>46</a:t>
            </a:fld>
            <a:endParaRPr lang="en-US" altLang="en-US"/>
          </a:p>
        </p:txBody>
      </p:sp>
      <p:sp>
        <p:nvSpPr>
          <p:cNvPr id="38917" name="Rectangle 2"/>
          <p:cNvSpPr>
            <a:spLocks noGrp="1" noRot="1" noChangeAspect="1" noChangeArrowheads="1" noTextEdit="1"/>
          </p:cNvSpPr>
          <p:nvPr>
            <p:ph type="sldImg"/>
          </p:nvPr>
        </p:nvSpPr>
        <p:spPr>
          <a:xfrm>
            <a:off x="1143000" y="685800"/>
            <a:ext cx="4572000" cy="3429000"/>
          </a:xfrm>
          <a:ln/>
        </p:spPr>
      </p:sp>
      <p:sp>
        <p:nvSpPr>
          <p:cNvPr id="38918" name="Rectangle 3"/>
          <p:cNvSpPr>
            <a:spLocks noGrp="1" noChangeArrowheads="1"/>
          </p:cNvSpPr>
          <p:nvPr>
            <p:ph type="body" idx="1"/>
          </p:nvPr>
        </p:nvSpPr>
        <p:spPr>
          <a:noFill/>
        </p:spPr>
        <p:txBody>
          <a:bodyPr/>
          <a:lstStyle/>
          <a:p>
            <a:pPr eaLnBrk="1" hangingPunct="1"/>
            <a:endParaRPr lang="en-US" altLang="en-US">
              <a:latin typeface="Arial" charset="0"/>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noChangeArrowheads="1"/>
          </p:cNvSpPr>
          <p:nvPr>
            <p:ph type="hdr" sz="quarter"/>
          </p:nvPr>
        </p:nvSpPr>
        <p:spPr>
          <a:noFill/>
          <a:ln>
            <a:miter lim="800000"/>
            <a:headEnd/>
            <a:tailEnd/>
          </a:ln>
        </p:spPr>
        <p:txBody>
          <a:bodyPr/>
          <a:lstStyle/>
          <a:p>
            <a:r>
              <a:rPr lang="en-US" altLang="en-US">
                <a:latin typeface="Arial" charset="0"/>
              </a:rPr>
              <a:t>Medicinski fakultet u Kragujevcu</a:t>
            </a:r>
          </a:p>
        </p:txBody>
      </p:sp>
      <p:sp>
        <p:nvSpPr>
          <p:cNvPr id="40963" name="Rectangle 6"/>
          <p:cNvSpPr>
            <a:spLocks noGrp="1" noChangeArrowheads="1"/>
          </p:cNvSpPr>
          <p:nvPr>
            <p:ph type="ftr" sz="quarter" idx="4"/>
          </p:nvPr>
        </p:nvSpPr>
        <p:spPr>
          <a:noFill/>
          <a:ln>
            <a:miter lim="800000"/>
            <a:headEnd/>
            <a:tailEnd/>
          </a:ln>
        </p:spPr>
        <p:txBody>
          <a:bodyPr/>
          <a:lstStyle/>
          <a:p>
            <a:r>
              <a:rPr lang="en-US" altLang="en-US">
                <a:latin typeface="Arial" charset="0"/>
              </a:rPr>
              <a:t>Dr Predrag Čanović, vanredni profesor</a:t>
            </a:r>
          </a:p>
        </p:txBody>
      </p:sp>
      <p:sp>
        <p:nvSpPr>
          <p:cNvPr id="40964" name="Rectangle 7"/>
          <p:cNvSpPr>
            <a:spLocks noGrp="1" noChangeArrowheads="1"/>
          </p:cNvSpPr>
          <p:nvPr>
            <p:ph type="sldNum" sz="quarter" idx="5"/>
          </p:nvPr>
        </p:nvSpPr>
        <p:spPr>
          <a:noFill/>
          <a:ln>
            <a:miter lim="800000"/>
            <a:headEnd/>
            <a:tailEnd/>
          </a:ln>
        </p:spPr>
        <p:txBody>
          <a:bodyPr/>
          <a:lstStyle/>
          <a:p>
            <a:fld id="{76A6999E-9D9C-487B-BDAB-EC60375A1823}" type="slidenum">
              <a:rPr lang="en-US" altLang="en-US"/>
              <a:pPr/>
              <a:t>47</a:t>
            </a:fld>
            <a:endParaRPr lang="en-US" altLang="en-US"/>
          </a:p>
        </p:txBody>
      </p:sp>
      <p:sp>
        <p:nvSpPr>
          <p:cNvPr id="40965" name="Rectangle 2"/>
          <p:cNvSpPr>
            <a:spLocks noGrp="1" noRot="1" noChangeAspect="1" noChangeArrowheads="1" noTextEdit="1"/>
          </p:cNvSpPr>
          <p:nvPr>
            <p:ph type="sldImg"/>
          </p:nvPr>
        </p:nvSpPr>
        <p:spPr>
          <a:xfrm>
            <a:off x="1143000" y="685800"/>
            <a:ext cx="4572000" cy="3429000"/>
          </a:xfrm>
          <a:ln/>
        </p:spPr>
      </p:sp>
      <p:sp>
        <p:nvSpPr>
          <p:cNvPr id="40966" name="Rectangle 3"/>
          <p:cNvSpPr>
            <a:spLocks noGrp="1" noChangeArrowheads="1"/>
          </p:cNvSpPr>
          <p:nvPr>
            <p:ph type="body" idx="1"/>
          </p:nvPr>
        </p:nvSpPr>
        <p:spPr>
          <a:noFill/>
        </p:spPr>
        <p:txBody>
          <a:bodyPr/>
          <a:lstStyle/>
          <a:p>
            <a:pPr eaLnBrk="1" hangingPunct="1"/>
            <a:endParaRPr lang="en-US" altLang="en-US">
              <a:latin typeface="Arial" charset="0"/>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noChangeArrowheads="1"/>
          </p:cNvSpPr>
          <p:nvPr>
            <p:ph type="hdr" sz="quarter"/>
          </p:nvPr>
        </p:nvSpPr>
        <p:spPr>
          <a:noFill/>
          <a:ln>
            <a:miter lim="800000"/>
            <a:headEnd/>
            <a:tailEnd/>
          </a:ln>
        </p:spPr>
        <p:txBody>
          <a:bodyPr/>
          <a:lstStyle/>
          <a:p>
            <a:r>
              <a:rPr lang="en-US" altLang="en-US">
                <a:latin typeface="Arial" charset="0"/>
              </a:rPr>
              <a:t>Medicinski fakultet u Kragujevcu</a:t>
            </a:r>
          </a:p>
        </p:txBody>
      </p:sp>
      <p:sp>
        <p:nvSpPr>
          <p:cNvPr id="43011" name="Rectangle 6"/>
          <p:cNvSpPr>
            <a:spLocks noGrp="1" noChangeArrowheads="1"/>
          </p:cNvSpPr>
          <p:nvPr>
            <p:ph type="ftr" sz="quarter" idx="4"/>
          </p:nvPr>
        </p:nvSpPr>
        <p:spPr>
          <a:noFill/>
          <a:ln>
            <a:miter lim="800000"/>
            <a:headEnd/>
            <a:tailEnd/>
          </a:ln>
        </p:spPr>
        <p:txBody>
          <a:bodyPr/>
          <a:lstStyle/>
          <a:p>
            <a:r>
              <a:rPr lang="en-US" altLang="en-US">
                <a:latin typeface="Arial" charset="0"/>
              </a:rPr>
              <a:t>Dr Predrag Čanović, vanredni profesor</a:t>
            </a:r>
          </a:p>
        </p:txBody>
      </p:sp>
      <p:sp>
        <p:nvSpPr>
          <p:cNvPr id="43012" name="Rectangle 7"/>
          <p:cNvSpPr>
            <a:spLocks noGrp="1" noChangeArrowheads="1"/>
          </p:cNvSpPr>
          <p:nvPr>
            <p:ph type="sldNum" sz="quarter" idx="5"/>
          </p:nvPr>
        </p:nvSpPr>
        <p:spPr>
          <a:noFill/>
          <a:ln>
            <a:miter lim="800000"/>
            <a:headEnd/>
            <a:tailEnd/>
          </a:ln>
        </p:spPr>
        <p:txBody>
          <a:bodyPr/>
          <a:lstStyle/>
          <a:p>
            <a:fld id="{EFE73155-0A9D-4464-9404-9C241818F045}" type="slidenum">
              <a:rPr lang="en-US" altLang="en-US"/>
              <a:pPr/>
              <a:t>48</a:t>
            </a:fld>
            <a:endParaRPr lang="en-US" altLang="en-US"/>
          </a:p>
        </p:txBody>
      </p:sp>
      <p:sp>
        <p:nvSpPr>
          <p:cNvPr id="43013" name="Rectangle 2"/>
          <p:cNvSpPr>
            <a:spLocks noGrp="1" noRot="1" noChangeAspect="1" noChangeArrowheads="1" noTextEdit="1"/>
          </p:cNvSpPr>
          <p:nvPr>
            <p:ph type="sldImg"/>
          </p:nvPr>
        </p:nvSpPr>
        <p:spPr>
          <a:xfrm>
            <a:off x="1143000" y="685800"/>
            <a:ext cx="4572000" cy="3429000"/>
          </a:xfrm>
          <a:ln/>
        </p:spPr>
      </p:sp>
      <p:sp>
        <p:nvSpPr>
          <p:cNvPr id="43014" name="Rectangle 3"/>
          <p:cNvSpPr>
            <a:spLocks noGrp="1" noChangeArrowheads="1"/>
          </p:cNvSpPr>
          <p:nvPr>
            <p:ph type="body" idx="1"/>
          </p:nvPr>
        </p:nvSpPr>
        <p:spPr>
          <a:noFill/>
        </p:spPr>
        <p:txBody>
          <a:bodyPr/>
          <a:lstStyle/>
          <a:p>
            <a:pPr eaLnBrk="1" hangingPunct="1"/>
            <a:endParaRPr lang="en-US" altLang="en-US">
              <a:latin typeface="Arial" charset="0"/>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noChangeArrowheads="1"/>
          </p:cNvSpPr>
          <p:nvPr>
            <p:ph type="hdr" sz="quarter"/>
          </p:nvPr>
        </p:nvSpPr>
        <p:spPr>
          <a:noFill/>
          <a:ln>
            <a:miter lim="800000"/>
            <a:headEnd/>
            <a:tailEnd/>
          </a:ln>
        </p:spPr>
        <p:txBody>
          <a:bodyPr/>
          <a:lstStyle/>
          <a:p>
            <a:r>
              <a:rPr lang="en-US" altLang="en-US">
                <a:latin typeface="Arial" charset="0"/>
              </a:rPr>
              <a:t>Medicinski fakultet u Kragujevcu</a:t>
            </a:r>
          </a:p>
        </p:txBody>
      </p:sp>
      <p:sp>
        <p:nvSpPr>
          <p:cNvPr id="45059" name="Rectangle 6"/>
          <p:cNvSpPr>
            <a:spLocks noGrp="1" noChangeArrowheads="1"/>
          </p:cNvSpPr>
          <p:nvPr>
            <p:ph type="ftr" sz="quarter" idx="4"/>
          </p:nvPr>
        </p:nvSpPr>
        <p:spPr>
          <a:noFill/>
          <a:ln>
            <a:miter lim="800000"/>
            <a:headEnd/>
            <a:tailEnd/>
          </a:ln>
        </p:spPr>
        <p:txBody>
          <a:bodyPr/>
          <a:lstStyle/>
          <a:p>
            <a:r>
              <a:rPr lang="en-US" altLang="en-US">
                <a:latin typeface="Arial" charset="0"/>
              </a:rPr>
              <a:t>Dr Predrag Čanović, vanredni profesor</a:t>
            </a:r>
          </a:p>
        </p:txBody>
      </p:sp>
      <p:sp>
        <p:nvSpPr>
          <p:cNvPr id="45060" name="Rectangle 7"/>
          <p:cNvSpPr>
            <a:spLocks noGrp="1" noChangeArrowheads="1"/>
          </p:cNvSpPr>
          <p:nvPr>
            <p:ph type="sldNum" sz="quarter" idx="5"/>
          </p:nvPr>
        </p:nvSpPr>
        <p:spPr>
          <a:noFill/>
          <a:ln>
            <a:miter lim="800000"/>
            <a:headEnd/>
            <a:tailEnd/>
          </a:ln>
        </p:spPr>
        <p:txBody>
          <a:bodyPr/>
          <a:lstStyle/>
          <a:p>
            <a:fld id="{61D5FBAE-2E66-4A09-840A-A8C76F292D5B}" type="slidenum">
              <a:rPr lang="en-US" altLang="en-US"/>
              <a:pPr/>
              <a:t>49</a:t>
            </a:fld>
            <a:endParaRPr lang="en-US" altLang="en-US"/>
          </a:p>
        </p:txBody>
      </p:sp>
      <p:sp>
        <p:nvSpPr>
          <p:cNvPr id="45061" name="Rectangle 2"/>
          <p:cNvSpPr>
            <a:spLocks noGrp="1" noRot="1" noChangeAspect="1" noChangeArrowheads="1" noTextEdit="1"/>
          </p:cNvSpPr>
          <p:nvPr>
            <p:ph type="sldImg"/>
          </p:nvPr>
        </p:nvSpPr>
        <p:spPr>
          <a:xfrm>
            <a:off x="1143000" y="685800"/>
            <a:ext cx="4572000" cy="3429000"/>
          </a:xfrm>
          <a:ln/>
        </p:spPr>
      </p:sp>
      <p:sp>
        <p:nvSpPr>
          <p:cNvPr id="45062" name="Rectangle 3"/>
          <p:cNvSpPr>
            <a:spLocks noGrp="1" noChangeArrowheads="1"/>
          </p:cNvSpPr>
          <p:nvPr>
            <p:ph type="body" idx="1"/>
          </p:nvPr>
        </p:nvSpPr>
        <p:spPr>
          <a:noFill/>
        </p:spPr>
        <p:txBody>
          <a:bodyPr/>
          <a:lstStyle/>
          <a:p>
            <a:pPr eaLnBrk="1" hangingPunct="1"/>
            <a:endParaRPr lang="en-US" altLang="en-US">
              <a:latin typeface="Arial" charset="0"/>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Grp="1" noChangeArrowheads="1"/>
          </p:cNvSpPr>
          <p:nvPr>
            <p:ph type="hdr" sz="quarter"/>
          </p:nvPr>
        </p:nvSpPr>
        <p:spPr>
          <a:noFill/>
          <a:ln>
            <a:miter lim="800000"/>
            <a:headEnd/>
            <a:tailEnd/>
          </a:ln>
        </p:spPr>
        <p:txBody>
          <a:bodyPr/>
          <a:lstStyle/>
          <a:p>
            <a:r>
              <a:rPr lang="en-US" altLang="en-US">
                <a:latin typeface="Arial" charset="0"/>
              </a:rPr>
              <a:t>Medicinski fakultet u Kragujevcu</a:t>
            </a:r>
          </a:p>
        </p:txBody>
      </p:sp>
      <p:sp>
        <p:nvSpPr>
          <p:cNvPr id="47107" name="Rectangle 6"/>
          <p:cNvSpPr>
            <a:spLocks noGrp="1" noChangeArrowheads="1"/>
          </p:cNvSpPr>
          <p:nvPr>
            <p:ph type="ftr" sz="quarter" idx="4"/>
          </p:nvPr>
        </p:nvSpPr>
        <p:spPr>
          <a:noFill/>
          <a:ln>
            <a:miter lim="800000"/>
            <a:headEnd/>
            <a:tailEnd/>
          </a:ln>
        </p:spPr>
        <p:txBody>
          <a:bodyPr/>
          <a:lstStyle/>
          <a:p>
            <a:r>
              <a:rPr lang="en-US" altLang="en-US">
                <a:latin typeface="Arial" charset="0"/>
              </a:rPr>
              <a:t>Dr Predrag Čanović, vanredni profesor</a:t>
            </a:r>
          </a:p>
        </p:txBody>
      </p:sp>
      <p:sp>
        <p:nvSpPr>
          <p:cNvPr id="47108" name="Rectangle 7"/>
          <p:cNvSpPr>
            <a:spLocks noGrp="1" noChangeArrowheads="1"/>
          </p:cNvSpPr>
          <p:nvPr>
            <p:ph type="sldNum" sz="quarter" idx="5"/>
          </p:nvPr>
        </p:nvSpPr>
        <p:spPr>
          <a:noFill/>
          <a:ln>
            <a:miter lim="800000"/>
            <a:headEnd/>
            <a:tailEnd/>
          </a:ln>
        </p:spPr>
        <p:txBody>
          <a:bodyPr/>
          <a:lstStyle/>
          <a:p>
            <a:fld id="{F9096537-D4F9-4208-A736-9F34697A7D9A}" type="slidenum">
              <a:rPr lang="en-US" altLang="en-US"/>
              <a:pPr/>
              <a:t>50</a:t>
            </a:fld>
            <a:endParaRPr lang="en-US" altLang="en-US"/>
          </a:p>
        </p:txBody>
      </p:sp>
      <p:sp>
        <p:nvSpPr>
          <p:cNvPr id="47109" name="Rectangle 2"/>
          <p:cNvSpPr>
            <a:spLocks noGrp="1" noRot="1" noChangeAspect="1" noChangeArrowheads="1" noTextEdit="1"/>
          </p:cNvSpPr>
          <p:nvPr>
            <p:ph type="sldImg"/>
          </p:nvPr>
        </p:nvSpPr>
        <p:spPr>
          <a:xfrm>
            <a:off x="1143000" y="685800"/>
            <a:ext cx="4572000" cy="3429000"/>
          </a:xfrm>
          <a:ln/>
        </p:spPr>
      </p:sp>
      <p:sp>
        <p:nvSpPr>
          <p:cNvPr id="47110" name="Rectangle 3"/>
          <p:cNvSpPr>
            <a:spLocks noGrp="1" noChangeArrowheads="1"/>
          </p:cNvSpPr>
          <p:nvPr>
            <p:ph type="body" idx="1"/>
          </p:nvPr>
        </p:nvSpPr>
        <p:spPr>
          <a:noFill/>
        </p:spPr>
        <p:txBody>
          <a:bodyPr/>
          <a:lstStyle/>
          <a:p>
            <a:pPr eaLnBrk="1" hangingPunct="1"/>
            <a:endParaRPr lang="en-US" altLang="en-US">
              <a:latin typeface="Arial" charset="0"/>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p:cNvSpPr>
            <a:spLocks noGrp="1" noChangeArrowheads="1"/>
          </p:cNvSpPr>
          <p:nvPr>
            <p:ph type="hdr" sz="quarter"/>
          </p:nvPr>
        </p:nvSpPr>
        <p:spPr>
          <a:noFill/>
          <a:ln>
            <a:miter lim="800000"/>
            <a:headEnd/>
            <a:tailEnd/>
          </a:ln>
        </p:spPr>
        <p:txBody>
          <a:bodyPr/>
          <a:lstStyle/>
          <a:p>
            <a:r>
              <a:rPr lang="en-US" altLang="en-US">
                <a:latin typeface="Arial" charset="0"/>
              </a:rPr>
              <a:t>Medicinski fakultet u Kragujevcu</a:t>
            </a:r>
          </a:p>
        </p:txBody>
      </p:sp>
      <p:sp>
        <p:nvSpPr>
          <p:cNvPr id="49155" name="Rectangle 6"/>
          <p:cNvSpPr>
            <a:spLocks noGrp="1" noChangeArrowheads="1"/>
          </p:cNvSpPr>
          <p:nvPr>
            <p:ph type="ftr" sz="quarter" idx="4"/>
          </p:nvPr>
        </p:nvSpPr>
        <p:spPr>
          <a:noFill/>
          <a:ln>
            <a:miter lim="800000"/>
            <a:headEnd/>
            <a:tailEnd/>
          </a:ln>
        </p:spPr>
        <p:txBody>
          <a:bodyPr/>
          <a:lstStyle/>
          <a:p>
            <a:r>
              <a:rPr lang="en-US" altLang="en-US">
                <a:latin typeface="Arial" charset="0"/>
              </a:rPr>
              <a:t>Dr Predrag Čanović, vanredni profesor</a:t>
            </a:r>
          </a:p>
        </p:txBody>
      </p:sp>
      <p:sp>
        <p:nvSpPr>
          <p:cNvPr id="49156" name="Rectangle 7"/>
          <p:cNvSpPr>
            <a:spLocks noGrp="1" noChangeArrowheads="1"/>
          </p:cNvSpPr>
          <p:nvPr>
            <p:ph type="sldNum" sz="quarter" idx="5"/>
          </p:nvPr>
        </p:nvSpPr>
        <p:spPr>
          <a:noFill/>
          <a:ln>
            <a:miter lim="800000"/>
            <a:headEnd/>
            <a:tailEnd/>
          </a:ln>
        </p:spPr>
        <p:txBody>
          <a:bodyPr/>
          <a:lstStyle/>
          <a:p>
            <a:fld id="{99249AC7-90C2-465F-80E8-8C96461160D6}" type="slidenum">
              <a:rPr lang="en-US" altLang="en-US"/>
              <a:pPr/>
              <a:t>51</a:t>
            </a:fld>
            <a:endParaRPr lang="en-US" altLang="en-US"/>
          </a:p>
        </p:txBody>
      </p:sp>
      <p:sp>
        <p:nvSpPr>
          <p:cNvPr id="49157" name="Rectangle 2"/>
          <p:cNvSpPr>
            <a:spLocks noGrp="1" noRot="1" noChangeAspect="1" noChangeArrowheads="1" noTextEdit="1"/>
          </p:cNvSpPr>
          <p:nvPr>
            <p:ph type="sldImg"/>
          </p:nvPr>
        </p:nvSpPr>
        <p:spPr>
          <a:xfrm>
            <a:off x="1143000" y="685800"/>
            <a:ext cx="4572000" cy="3429000"/>
          </a:xfrm>
          <a:ln/>
        </p:spPr>
      </p:sp>
      <p:sp>
        <p:nvSpPr>
          <p:cNvPr id="49158" name="Rectangle 3"/>
          <p:cNvSpPr>
            <a:spLocks noGrp="1" noChangeArrowheads="1"/>
          </p:cNvSpPr>
          <p:nvPr>
            <p:ph type="body" idx="1"/>
          </p:nvPr>
        </p:nvSpPr>
        <p:spPr>
          <a:noFill/>
        </p:spPr>
        <p:txBody>
          <a:bodyPr/>
          <a:lstStyle/>
          <a:p>
            <a:pPr eaLnBrk="1" hangingPunct="1"/>
            <a:endParaRPr lang="en-US" altLang="en-US">
              <a:latin typeface="Arial" charset="0"/>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2"/>
          <p:cNvSpPr>
            <a:spLocks noGrp="1" noChangeArrowheads="1"/>
          </p:cNvSpPr>
          <p:nvPr>
            <p:ph type="hdr" sz="quarter"/>
          </p:nvPr>
        </p:nvSpPr>
        <p:spPr>
          <a:noFill/>
          <a:ln>
            <a:miter lim="800000"/>
            <a:headEnd/>
            <a:tailEnd/>
          </a:ln>
        </p:spPr>
        <p:txBody>
          <a:bodyPr/>
          <a:lstStyle/>
          <a:p>
            <a:r>
              <a:rPr lang="en-US" altLang="en-US">
                <a:latin typeface="Arial" charset="0"/>
              </a:rPr>
              <a:t>Medicinski fakultet u Kragujevcu</a:t>
            </a:r>
          </a:p>
        </p:txBody>
      </p:sp>
      <p:sp>
        <p:nvSpPr>
          <p:cNvPr id="55299" name="Rectangle 6"/>
          <p:cNvSpPr>
            <a:spLocks noGrp="1" noChangeArrowheads="1"/>
          </p:cNvSpPr>
          <p:nvPr>
            <p:ph type="ftr" sz="quarter" idx="4"/>
          </p:nvPr>
        </p:nvSpPr>
        <p:spPr>
          <a:noFill/>
          <a:ln>
            <a:miter lim="800000"/>
            <a:headEnd/>
            <a:tailEnd/>
          </a:ln>
        </p:spPr>
        <p:txBody>
          <a:bodyPr/>
          <a:lstStyle/>
          <a:p>
            <a:r>
              <a:rPr lang="en-US" altLang="en-US">
                <a:latin typeface="Arial" charset="0"/>
              </a:rPr>
              <a:t>Dr Predrag Čanović, vanredni profesor</a:t>
            </a:r>
          </a:p>
        </p:txBody>
      </p:sp>
      <p:sp>
        <p:nvSpPr>
          <p:cNvPr id="55300" name="Rectangle 7"/>
          <p:cNvSpPr>
            <a:spLocks noGrp="1" noChangeArrowheads="1"/>
          </p:cNvSpPr>
          <p:nvPr>
            <p:ph type="sldNum" sz="quarter" idx="5"/>
          </p:nvPr>
        </p:nvSpPr>
        <p:spPr>
          <a:noFill/>
          <a:ln>
            <a:miter lim="800000"/>
            <a:headEnd/>
            <a:tailEnd/>
          </a:ln>
        </p:spPr>
        <p:txBody>
          <a:bodyPr/>
          <a:lstStyle/>
          <a:p>
            <a:fld id="{A2D019D6-DE69-41E0-95B4-70E00EC87F32}" type="slidenum">
              <a:rPr lang="en-US" altLang="en-US"/>
              <a:pPr/>
              <a:t>52</a:t>
            </a:fld>
            <a:endParaRPr lang="en-US" altLang="en-US"/>
          </a:p>
        </p:txBody>
      </p:sp>
      <p:sp>
        <p:nvSpPr>
          <p:cNvPr id="55301" name="Rectangle 2"/>
          <p:cNvSpPr>
            <a:spLocks noGrp="1" noRot="1" noChangeAspect="1" noChangeArrowheads="1" noTextEdit="1"/>
          </p:cNvSpPr>
          <p:nvPr>
            <p:ph type="sldImg"/>
          </p:nvPr>
        </p:nvSpPr>
        <p:spPr>
          <a:xfrm>
            <a:off x="1143000" y="685800"/>
            <a:ext cx="4572000" cy="3429000"/>
          </a:xfrm>
          <a:ln/>
        </p:spPr>
      </p:sp>
      <p:sp>
        <p:nvSpPr>
          <p:cNvPr id="55302" name="Rectangle 3"/>
          <p:cNvSpPr>
            <a:spLocks noGrp="1" noChangeArrowheads="1"/>
          </p:cNvSpPr>
          <p:nvPr>
            <p:ph type="body" idx="1"/>
          </p:nvPr>
        </p:nvSpPr>
        <p:spPr>
          <a:noFill/>
        </p:spPr>
        <p:txBody>
          <a:bodyPr/>
          <a:lstStyle/>
          <a:p>
            <a:pPr eaLnBrk="1" hangingPunct="1"/>
            <a:endParaRPr lang="en-US" altLang="en-US">
              <a:latin typeface="Arial" charset="0"/>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2"/>
          <p:cNvSpPr>
            <a:spLocks noGrp="1" noChangeArrowheads="1"/>
          </p:cNvSpPr>
          <p:nvPr>
            <p:ph type="hdr" sz="quarter"/>
          </p:nvPr>
        </p:nvSpPr>
        <p:spPr>
          <a:noFill/>
          <a:ln>
            <a:miter lim="800000"/>
            <a:headEnd/>
            <a:tailEnd/>
          </a:ln>
        </p:spPr>
        <p:txBody>
          <a:bodyPr/>
          <a:lstStyle/>
          <a:p>
            <a:r>
              <a:rPr lang="en-US" altLang="en-US">
                <a:latin typeface="Arial" charset="0"/>
              </a:rPr>
              <a:t>Medicinski fakultet u Kragujevcu</a:t>
            </a:r>
          </a:p>
        </p:txBody>
      </p:sp>
      <p:sp>
        <p:nvSpPr>
          <p:cNvPr id="57347" name="Rectangle 6"/>
          <p:cNvSpPr>
            <a:spLocks noGrp="1" noChangeArrowheads="1"/>
          </p:cNvSpPr>
          <p:nvPr>
            <p:ph type="ftr" sz="quarter" idx="4"/>
          </p:nvPr>
        </p:nvSpPr>
        <p:spPr>
          <a:noFill/>
          <a:ln>
            <a:miter lim="800000"/>
            <a:headEnd/>
            <a:tailEnd/>
          </a:ln>
        </p:spPr>
        <p:txBody>
          <a:bodyPr/>
          <a:lstStyle/>
          <a:p>
            <a:r>
              <a:rPr lang="en-US" altLang="en-US">
                <a:latin typeface="Arial" charset="0"/>
              </a:rPr>
              <a:t>Dr Predrag Čanović, vanredni profesor</a:t>
            </a:r>
          </a:p>
        </p:txBody>
      </p:sp>
      <p:sp>
        <p:nvSpPr>
          <p:cNvPr id="57348" name="Rectangle 7"/>
          <p:cNvSpPr>
            <a:spLocks noGrp="1" noChangeArrowheads="1"/>
          </p:cNvSpPr>
          <p:nvPr>
            <p:ph type="sldNum" sz="quarter" idx="5"/>
          </p:nvPr>
        </p:nvSpPr>
        <p:spPr>
          <a:noFill/>
          <a:ln>
            <a:miter lim="800000"/>
            <a:headEnd/>
            <a:tailEnd/>
          </a:ln>
        </p:spPr>
        <p:txBody>
          <a:bodyPr/>
          <a:lstStyle/>
          <a:p>
            <a:fld id="{AB542387-2B18-4C5D-91B6-4B455B6EBE04}" type="slidenum">
              <a:rPr lang="en-US" altLang="en-US"/>
              <a:pPr/>
              <a:t>53</a:t>
            </a:fld>
            <a:endParaRPr lang="en-US" altLang="en-US"/>
          </a:p>
        </p:txBody>
      </p:sp>
      <p:sp>
        <p:nvSpPr>
          <p:cNvPr id="57349" name="Rectangle 2"/>
          <p:cNvSpPr>
            <a:spLocks noGrp="1" noRot="1" noChangeAspect="1" noChangeArrowheads="1" noTextEdit="1"/>
          </p:cNvSpPr>
          <p:nvPr>
            <p:ph type="sldImg"/>
          </p:nvPr>
        </p:nvSpPr>
        <p:spPr>
          <a:xfrm>
            <a:off x="1143000" y="685800"/>
            <a:ext cx="4572000" cy="3429000"/>
          </a:xfrm>
          <a:ln/>
        </p:spPr>
      </p:sp>
      <p:sp>
        <p:nvSpPr>
          <p:cNvPr id="57350" name="Rectangle 3"/>
          <p:cNvSpPr>
            <a:spLocks noGrp="1" noChangeArrowheads="1"/>
          </p:cNvSpPr>
          <p:nvPr>
            <p:ph type="body" idx="1"/>
          </p:nvPr>
        </p:nvSpPr>
        <p:spPr>
          <a:noFill/>
        </p:spPr>
        <p:txBody>
          <a:bodyPr/>
          <a:lstStyle/>
          <a:p>
            <a:pPr eaLnBrk="1" hangingPunct="1"/>
            <a:endParaRPr lang="en-US" altLang="en-US">
              <a:latin typeface="Arial"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62" name="Rectangle 6">
            <a:extLst>
              <a:ext uri="{FF2B5EF4-FFF2-40B4-BE49-F238E27FC236}">
                <a16:creationId xmlns:a16="http://schemas.microsoft.com/office/drawing/2014/main" id="{F2D2A847-DF35-4B8B-AD5F-DB8A5CFCE4A3}"/>
              </a:ext>
            </a:extLst>
          </p:cNvPr>
          <p:cNvSpPr>
            <a:spLocks noGrp="1" noChangeArrowheads="1"/>
          </p:cNvSpPr>
          <p:nvPr>
            <p:ph type="ftr" sz="quarter" idx="4"/>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r>
              <a:rPr lang="en-US" altLang="en-US"/>
              <a:t>Др Предраг Чановић, ванр.проф.</a:t>
            </a:r>
          </a:p>
        </p:txBody>
      </p:sp>
      <p:sp>
        <p:nvSpPr>
          <p:cNvPr id="296963" name="Rectangle 7">
            <a:extLst>
              <a:ext uri="{FF2B5EF4-FFF2-40B4-BE49-F238E27FC236}">
                <a16:creationId xmlns:a16="http://schemas.microsoft.com/office/drawing/2014/main" id="{DEAD2ADC-9F9A-4CCB-8B8A-706681A57C39}"/>
              </a:ext>
            </a:extLst>
          </p:cNvPr>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47953787-EFFA-4FFB-9B7F-636C7C443E1F}" type="slidenum">
              <a:rPr lang="en-US" altLang="en-US"/>
              <a:pPr/>
              <a:t>27</a:t>
            </a:fld>
            <a:endParaRPr lang="en-US" altLang="en-US"/>
          </a:p>
        </p:txBody>
      </p:sp>
      <p:sp>
        <p:nvSpPr>
          <p:cNvPr id="296964" name="Rectangle 2">
            <a:extLst>
              <a:ext uri="{FF2B5EF4-FFF2-40B4-BE49-F238E27FC236}">
                <a16:creationId xmlns:a16="http://schemas.microsoft.com/office/drawing/2014/main" id="{DE593BE9-E508-464A-AC4D-54846A81D5EF}"/>
              </a:ext>
            </a:extLst>
          </p:cNvPr>
          <p:cNvSpPr>
            <a:spLocks noGrp="1" noRot="1" noChangeAspect="1" noChangeArrowheads="1" noTextEdit="1"/>
          </p:cNvSpPr>
          <p:nvPr>
            <p:ph type="sldImg"/>
          </p:nvPr>
        </p:nvSpPr>
        <p:spPr>
          <a:ln/>
        </p:spPr>
      </p:sp>
      <p:sp>
        <p:nvSpPr>
          <p:cNvPr id="296965" name="Rectangle 3">
            <a:extLst>
              <a:ext uri="{FF2B5EF4-FFF2-40B4-BE49-F238E27FC236}">
                <a16:creationId xmlns:a16="http://schemas.microsoft.com/office/drawing/2014/main" id="{EF8B0E37-4CC1-4610-8A29-8CE5574EF179}"/>
              </a:ext>
            </a:extLst>
          </p:cNvPr>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1" hangingPunct="1"/>
            <a:endParaRPr lang="en-US" alt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2"/>
          <p:cNvSpPr>
            <a:spLocks noGrp="1" noChangeArrowheads="1"/>
          </p:cNvSpPr>
          <p:nvPr>
            <p:ph type="hdr" sz="quarter"/>
          </p:nvPr>
        </p:nvSpPr>
        <p:spPr>
          <a:noFill/>
          <a:ln>
            <a:miter lim="800000"/>
            <a:headEnd/>
            <a:tailEnd/>
          </a:ln>
        </p:spPr>
        <p:txBody>
          <a:bodyPr/>
          <a:lstStyle/>
          <a:p>
            <a:r>
              <a:rPr lang="en-US" altLang="en-US">
                <a:latin typeface="Arial" charset="0"/>
              </a:rPr>
              <a:t>Medicinski fakultet u Kragujevcu</a:t>
            </a:r>
          </a:p>
        </p:txBody>
      </p:sp>
      <p:sp>
        <p:nvSpPr>
          <p:cNvPr id="59395" name="Rectangle 6"/>
          <p:cNvSpPr>
            <a:spLocks noGrp="1" noChangeArrowheads="1"/>
          </p:cNvSpPr>
          <p:nvPr>
            <p:ph type="ftr" sz="quarter" idx="4"/>
          </p:nvPr>
        </p:nvSpPr>
        <p:spPr>
          <a:noFill/>
          <a:ln>
            <a:miter lim="800000"/>
            <a:headEnd/>
            <a:tailEnd/>
          </a:ln>
        </p:spPr>
        <p:txBody>
          <a:bodyPr/>
          <a:lstStyle/>
          <a:p>
            <a:r>
              <a:rPr lang="en-US" altLang="en-US">
                <a:latin typeface="Arial" charset="0"/>
              </a:rPr>
              <a:t>Dr Predrag Čanović, vanredni profesor</a:t>
            </a:r>
          </a:p>
        </p:txBody>
      </p:sp>
      <p:sp>
        <p:nvSpPr>
          <p:cNvPr id="59396" name="Rectangle 7"/>
          <p:cNvSpPr>
            <a:spLocks noGrp="1" noChangeArrowheads="1"/>
          </p:cNvSpPr>
          <p:nvPr>
            <p:ph type="sldNum" sz="quarter" idx="5"/>
          </p:nvPr>
        </p:nvSpPr>
        <p:spPr>
          <a:noFill/>
          <a:ln>
            <a:miter lim="800000"/>
            <a:headEnd/>
            <a:tailEnd/>
          </a:ln>
        </p:spPr>
        <p:txBody>
          <a:bodyPr/>
          <a:lstStyle/>
          <a:p>
            <a:fld id="{255E7631-53A6-44C9-8E8B-F42EE18A3DE5}" type="slidenum">
              <a:rPr lang="en-US" altLang="en-US"/>
              <a:pPr/>
              <a:t>54</a:t>
            </a:fld>
            <a:endParaRPr lang="en-US" altLang="en-US"/>
          </a:p>
        </p:txBody>
      </p:sp>
      <p:sp>
        <p:nvSpPr>
          <p:cNvPr id="59397" name="Rectangle 2"/>
          <p:cNvSpPr>
            <a:spLocks noGrp="1" noRot="1" noChangeAspect="1" noChangeArrowheads="1" noTextEdit="1"/>
          </p:cNvSpPr>
          <p:nvPr>
            <p:ph type="sldImg"/>
          </p:nvPr>
        </p:nvSpPr>
        <p:spPr>
          <a:xfrm>
            <a:off x="1143000" y="685800"/>
            <a:ext cx="4572000" cy="3429000"/>
          </a:xfrm>
          <a:ln/>
        </p:spPr>
      </p:sp>
      <p:sp>
        <p:nvSpPr>
          <p:cNvPr id="59398" name="Rectangle 3"/>
          <p:cNvSpPr>
            <a:spLocks noGrp="1" noChangeArrowheads="1"/>
          </p:cNvSpPr>
          <p:nvPr>
            <p:ph type="body" idx="1"/>
          </p:nvPr>
        </p:nvSpPr>
        <p:spPr>
          <a:noFill/>
        </p:spPr>
        <p:txBody>
          <a:bodyPr/>
          <a:lstStyle/>
          <a:p>
            <a:pPr eaLnBrk="1" hangingPunct="1"/>
            <a:endParaRPr lang="en-US" altLang="en-US">
              <a:latin typeface="Arial" charset="0"/>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2"/>
          <p:cNvSpPr>
            <a:spLocks noGrp="1" noChangeArrowheads="1"/>
          </p:cNvSpPr>
          <p:nvPr>
            <p:ph type="hdr" sz="quarter"/>
          </p:nvPr>
        </p:nvSpPr>
        <p:spPr>
          <a:noFill/>
          <a:ln>
            <a:miter lim="800000"/>
            <a:headEnd/>
            <a:tailEnd/>
          </a:ln>
        </p:spPr>
        <p:txBody>
          <a:bodyPr/>
          <a:lstStyle/>
          <a:p>
            <a:r>
              <a:rPr lang="en-US" altLang="en-US">
                <a:latin typeface="Arial" charset="0"/>
              </a:rPr>
              <a:t>Medicinski fakultet u Kragujevcu</a:t>
            </a:r>
          </a:p>
        </p:txBody>
      </p:sp>
      <p:sp>
        <p:nvSpPr>
          <p:cNvPr id="61443" name="Rectangle 6"/>
          <p:cNvSpPr>
            <a:spLocks noGrp="1" noChangeArrowheads="1"/>
          </p:cNvSpPr>
          <p:nvPr>
            <p:ph type="ftr" sz="quarter" idx="4"/>
          </p:nvPr>
        </p:nvSpPr>
        <p:spPr>
          <a:noFill/>
          <a:ln>
            <a:miter lim="800000"/>
            <a:headEnd/>
            <a:tailEnd/>
          </a:ln>
        </p:spPr>
        <p:txBody>
          <a:bodyPr/>
          <a:lstStyle/>
          <a:p>
            <a:r>
              <a:rPr lang="en-US" altLang="en-US">
                <a:latin typeface="Arial" charset="0"/>
              </a:rPr>
              <a:t>Dr Predrag Čanović, vanredni profesor</a:t>
            </a:r>
          </a:p>
        </p:txBody>
      </p:sp>
      <p:sp>
        <p:nvSpPr>
          <p:cNvPr id="61444" name="Rectangle 7"/>
          <p:cNvSpPr>
            <a:spLocks noGrp="1" noChangeArrowheads="1"/>
          </p:cNvSpPr>
          <p:nvPr>
            <p:ph type="sldNum" sz="quarter" idx="5"/>
          </p:nvPr>
        </p:nvSpPr>
        <p:spPr>
          <a:noFill/>
          <a:ln>
            <a:miter lim="800000"/>
            <a:headEnd/>
            <a:tailEnd/>
          </a:ln>
        </p:spPr>
        <p:txBody>
          <a:bodyPr/>
          <a:lstStyle/>
          <a:p>
            <a:fld id="{F1E61124-8D0B-4EF0-84C4-609AA0F72BF8}" type="slidenum">
              <a:rPr lang="en-US" altLang="en-US"/>
              <a:pPr/>
              <a:t>55</a:t>
            </a:fld>
            <a:endParaRPr lang="en-US" altLang="en-US"/>
          </a:p>
        </p:txBody>
      </p:sp>
      <p:sp>
        <p:nvSpPr>
          <p:cNvPr id="61445" name="Rectangle 2"/>
          <p:cNvSpPr>
            <a:spLocks noGrp="1" noRot="1" noChangeAspect="1" noChangeArrowheads="1" noTextEdit="1"/>
          </p:cNvSpPr>
          <p:nvPr>
            <p:ph type="sldImg"/>
          </p:nvPr>
        </p:nvSpPr>
        <p:spPr>
          <a:xfrm>
            <a:off x="1143000" y="685800"/>
            <a:ext cx="4572000" cy="3429000"/>
          </a:xfrm>
          <a:ln/>
        </p:spPr>
      </p:sp>
      <p:sp>
        <p:nvSpPr>
          <p:cNvPr id="61446" name="Rectangle 3"/>
          <p:cNvSpPr>
            <a:spLocks noGrp="1" noChangeArrowheads="1"/>
          </p:cNvSpPr>
          <p:nvPr>
            <p:ph type="body" idx="1"/>
          </p:nvPr>
        </p:nvSpPr>
        <p:spPr>
          <a:noFill/>
        </p:spPr>
        <p:txBody>
          <a:bodyPr/>
          <a:lstStyle/>
          <a:p>
            <a:pPr eaLnBrk="1" hangingPunct="1"/>
            <a:endParaRPr lang="en-US" altLang="en-US">
              <a:latin typeface="Arial" charset="0"/>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2"/>
          <p:cNvSpPr>
            <a:spLocks noGrp="1" noChangeArrowheads="1"/>
          </p:cNvSpPr>
          <p:nvPr>
            <p:ph type="hdr" sz="quarter"/>
          </p:nvPr>
        </p:nvSpPr>
        <p:spPr>
          <a:noFill/>
          <a:ln>
            <a:miter lim="800000"/>
            <a:headEnd/>
            <a:tailEnd/>
          </a:ln>
        </p:spPr>
        <p:txBody>
          <a:bodyPr/>
          <a:lstStyle/>
          <a:p>
            <a:r>
              <a:rPr lang="en-US" altLang="en-US">
                <a:latin typeface="Arial" charset="0"/>
              </a:rPr>
              <a:t>Medicinski fakultet u Kragujevcu</a:t>
            </a:r>
          </a:p>
        </p:txBody>
      </p:sp>
      <p:sp>
        <p:nvSpPr>
          <p:cNvPr id="63491" name="Rectangle 6"/>
          <p:cNvSpPr>
            <a:spLocks noGrp="1" noChangeArrowheads="1"/>
          </p:cNvSpPr>
          <p:nvPr>
            <p:ph type="ftr" sz="quarter" idx="4"/>
          </p:nvPr>
        </p:nvSpPr>
        <p:spPr>
          <a:noFill/>
          <a:ln>
            <a:miter lim="800000"/>
            <a:headEnd/>
            <a:tailEnd/>
          </a:ln>
        </p:spPr>
        <p:txBody>
          <a:bodyPr/>
          <a:lstStyle/>
          <a:p>
            <a:r>
              <a:rPr lang="en-US" altLang="en-US">
                <a:latin typeface="Arial" charset="0"/>
              </a:rPr>
              <a:t>Dr Predrag Čanović, vanredni profesor</a:t>
            </a:r>
          </a:p>
        </p:txBody>
      </p:sp>
      <p:sp>
        <p:nvSpPr>
          <p:cNvPr id="63492" name="Rectangle 7"/>
          <p:cNvSpPr>
            <a:spLocks noGrp="1" noChangeArrowheads="1"/>
          </p:cNvSpPr>
          <p:nvPr>
            <p:ph type="sldNum" sz="quarter" idx="5"/>
          </p:nvPr>
        </p:nvSpPr>
        <p:spPr>
          <a:noFill/>
          <a:ln>
            <a:miter lim="800000"/>
            <a:headEnd/>
            <a:tailEnd/>
          </a:ln>
        </p:spPr>
        <p:txBody>
          <a:bodyPr/>
          <a:lstStyle/>
          <a:p>
            <a:fld id="{3A2E1339-C7BF-498E-A0CD-0F91C7D0F9EC}" type="slidenum">
              <a:rPr lang="en-US" altLang="en-US"/>
              <a:pPr/>
              <a:t>56</a:t>
            </a:fld>
            <a:endParaRPr lang="en-US" altLang="en-US"/>
          </a:p>
        </p:txBody>
      </p:sp>
      <p:sp>
        <p:nvSpPr>
          <p:cNvPr id="63493" name="Rectangle 2"/>
          <p:cNvSpPr>
            <a:spLocks noGrp="1" noRot="1" noChangeAspect="1" noChangeArrowheads="1" noTextEdit="1"/>
          </p:cNvSpPr>
          <p:nvPr>
            <p:ph type="sldImg"/>
          </p:nvPr>
        </p:nvSpPr>
        <p:spPr>
          <a:xfrm>
            <a:off x="1143000" y="685800"/>
            <a:ext cx="4572000" cy="3429000"/>
          </a:xfrm>
          <a:ln/>
        </p:spPr>
      </p:sp>
      <p:sp>
        <p:nvSpPr>
          <p:cNvPr id="63494" name="Rectangle 3"/>
          <p:cNvSpPr>
            <a:spLocks noGrp="1" noChangeArrowheads="1"/>
          </p:cNvSpPr>
          <p:nvPr>
            <p:ph type="body" idx="1"/>
          </p:nvPr>
        </p:nvSpPr>
        <p:spPr>
          <a:noFill/>
        </p:spPr>
        <p:txBody>
          <a:bodyPr/>
          <a:lstStyle/>
          <a:p>
            <a:pPr eaLnBrk="1" hangingPunct="1"/>
            <a:endParaRPr lang="en-US" altLang="en-US">
              <a:latin typeface="Arial" charset="0"/>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2"/>
          <p:cNvSpPr>
            <a:spLocks noGrp="1" noChangeArrowheads="1"/>
          </p:cNvSpPr>
          <p:nvPr>
            <p:ph type="hdr" sz="quarter"/>
          </p:nvPr>
        </p:nvSpPr>
        <p:spPr>
          <a:noFill/>
          <a:ln>
            <a:miter lim="800000"/>
            <a:headEnd/>
            <a:tailEnd/>
          </a:ln>
        </p:spPr>
        <p:txBody>
          <a:bodyPr/>
          <a:lstStyle/>
          <a:p>
            <a:r>
              <a:rPr lang="en-US" altLang="en-US">
                <a:latin typeface="Arial" charset="0"/>
              </a:rPr>
              <a:t>Medicinski fakultet u Kragujevcu</a:t>
            </a:r>
          </a:p>
        </p:txBody>
      </p:sp>
      <p:sp>
        <p:nvSpPr>
          <p:cNvPr id="65539" name="Rectangle 6"/>
          <p:cNvSpPr>
            <a:spLocks noGrp="1" noChangeArrowheads="1"/>
          </p:cNvSpPr>
          <p:nvPr>
            <p:ph type="ftr" sz="quarter" idx="4"/>
          </p:nvPr>
        </p:nvSpPr>
        <p:spPr>
          <a:noFill/>
          <a:ln>
            <a:miter lim="800000"/>
            <a:headEnd/>
            <a:tailEnd/>
          </a:ln>
        </p:spPr>
        <p:txBody>
          <a:bodyPr/>
          <a:lstStyle/>
          <a:p>
            <a:r>
              <a:rPr lang="en-US" altLang="en-US">
                <a:latin typeface="Arial" charset="0"/>
              </a:rPr>
              <a:t>Dr Predrag Čanović, vanredni profesor</a:t>
            </a:r>
          </a:p>
        </p:txBody>
      </p:sp>
      <p:sp>
        <p:nvSpPr>
          <p:cNvPr id="65540" name="Rectangle 7"/>
          <p:cNvSpPr>
            <a:spLocks noGrp="1" noChangeArrowheads="1"/>
          </p:cNvSpPr>
          <p:nvPr>
            <p:ph type="sldNum" sz="quarter" idx="5"/>
          </p:nvPr>
        </p:nvSpPr>
        <p:spPr>
          <a:noFill/>
          <a:ln>
            <a:miter lim="800000"/>
            <a:headEnd/>
            <a:tailEnd/>
          </a:ln>
        </p:spPr>
        <p:txBody>
          <a:bodyPr/>
          <a:lstStyle/>
          <a:p>
            <a:fld id="{F1A0ED11-527B-4A26-90BE-7985378317FF}" type="slidenum">
              <a:rPr lang="en-US" altLang="en-US"/>
              <a:pPr/>
              <a:t>57</a:t>
            </a:fld>
            <a:endParaRPr lang="en-US" altLang="en-US"/>
          </a:p>
        </p:txBody>
      </p:sp>
      <p:sp>
        <p:nvSpPr>
          <p:cNvPr id="65541" name="Rectangle 2"/>
          <p:cNvSpPr>
            <a:spLocks noGrp="1" noRot="1" noChangeAspect="1" noChangeArrowheads="1" noTextEdit="1"/>
          </p:cNvSpPr>
          <p:nvPr>
            <p:ph type="sldImg"/>
          </p:nvPr>
        </p:nvSpPr>
        <p:spPr>
          <a:xfrm>
            <a:off x="1143000" y="685800"/>
            <a:ext cx="4572000" cy="3429000"/>
          </a:xfrm>
          <a:ln/>
        </p:spPr>
      </p:sp>
      <p:sp>
        <p:nvSpPr>
          <p:cNvPr id="65542" name="Rectangle 3"/>
          <p:cNvSpPr>
            <a:spLocks noGrp="1" noChangeArrowheads="1"/>
          </p:cNvSpPr>
          <p:nvPr>
            <p:ph type="body" idx="1"/>
          </p:nvPr>
        </p:nvSpPr>
        <p:spPr>
          <a:noFill/>
        </p:spPr>
        <p:txBody>
          <a:bodyPr/>
          <a:lstStyle/>
          <a:p>
            <a:pPr eaLnBrk="1" hangingPunct="1"/>
            <a:endParaRPr lang="en-US" altLang="en-US">
              <a:latin typeface="Arial" charset="0"/>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2"/>
          <p:cNvSpPr>
            <a:spLocks noGrp="1" noChangeArrowheads="1"/>
          </p:cNvSpPr>
          <p:nvPr>
            <p:ph type="hdr" sz="quarter"/>
          </p:nvPr>
        </p:nvSpPr>
        <p:spPr>
          <a:noFill/>
          <a:ln>
            <a:miter lim="800000"/>
            <a:headEnd/>
            <a:tailEnd/>
          </a:ln>
        </p:spPr>
        <p:txBody>
          <a:bodyPr/>
          <a:lstStyle/>
          <a:p>
            <a:r>
              <a:rPr lang="en-US" altLang="en-US">
                <a:latin typeface="Arial" charset="0"/>
              </a:rPr>
              <a:t>Medicinski fakultet u Kragujevcu</a:t>
            </a:r>
          </a:p>
        </p:txBody>
      </p:sp>
      <p:sp>
        <p:nvSpPr>
          <p:cNvPr id="67587" name="Rectangle 6"/>
          <p:cNvSpPr>
            <a:spLocks noGrp="1" noChangeArrowheads="1"/>
          </p:cNvSpPr>
          <p:nvPr>
            <p:ph type="ftr" sz="quarter" idx="4"/>
          </p:nvPr>
        </p:nvSpPr>
        <p:spPr>
          <a:noFill/>
          <a:ln>
            <a:miter lim="800000"/>
            <a:headEnd/>
            <a:tailEnd/>
          </a:ln>
        </p:spPr>
        <p:txBody>
          <a:bodyPr/>
          <a:lstStyle/>
          <a:p>
            <a:r>
              <a:rPr lang="en-US" altLang="en-US">
                <a:latin typeface="Arial" charset="0"/>
              </a:rPr>
              <a:t>Dr Predrag Čanović, vanredni profesor</a:t>
            </a:r>
          </a:p>
        </p:txBody>
      </p:sp>
      <p:sp>
        <p:nvSpPr>
          <p:cNvPr id="67588" name="Rectangle 7"/>
          <p:cNvSpPr>
            <a:spLocks noGrp="1" noChangeArrowheads="1"/>
          </p:cNvSpPr>
          <p:nvPr>
            <p:ph type="sldNum" sz="quarter" idx="5"/>
          </p:nvPr>
        </p:nvSpPr>
        <p:spPr>
          <a:noFill/>
          <a:ln>
            <a:miter lim="800000"/>
            <a:headEnd/>
            <a:tailEnd/>
          </a:ln>
        </p:spPr>
        <p:txBody>
          <a:bodyPr/>
          <a:lstStyle/>
          <a:p>
            <a:fld id="{B2BE3C85-810A-4094-A775-C5A1C6EEE4FC}" type="slidenum">
              <a:rPr lang="en-US" altLang="en-US"/>
              <a:pPr/>
              <a:t>58</a:t>
            </a:fld>
            <a:endParaRPr lang="en-US" altLang="en-US"/>
          </a:p>
        </p:txBody>
      </p:sp>
      <p:sp>
        <p:nvSpPr>
          <p:cNvPr id="67589" name="Rectangle 2"/>
          <p:cNvSpPr>
            <a:spLocks noGrp="1" noRot="1" noChangeAspect="1" noChangeArrowheads="1" noTextEdit="1"/>
          </p:cNvSpPr>
          <p:nvPr>
            <p:ph type="sldImg"/>
          </p:nvPr>
        </p:nvSpPr>
        <p:spPr>
          <a:xfrm>
            <a:off x="1143000" y="685800"/>
            <a:ext cx="4572000" cy="3429000"/>
          </a:xfrm>
          <a:ln/>
        </p:spPr>
      </p:sp>
      <p:sp>
        <p:nvSpPr>
          <p:cNvPr id="67590" name="Rectangle 3"/>
          <p:cNvSpPr>
            <a:spLocks noGrp="1" noChangeArrowheads="1"/>
          </p:cNvSpPr>
          <p:nvPr>
            <p:ph type="body" idx="1"/>
          </p:nvPr>
        </p:nvSpPr>
        <p:spPr>
          <a:noFill/>
        </p:spPr>
        <p:txBody>
          <a:bodyPr/>
          <a:lstStyle/>
          <a:p>
            <a:pPr eaLnBrk="1" hangingPunct="1"/>
            <a:endParaRPr lang="en-US" altLang="en-US">
              <a:latin typeface="Arial" charset="0"/>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2"/>
          <p:cNvSpPr>
            <a:spLocks noGrp="1" noChangeArrowheads="1"/>
          </p:cNvSpPr>
          <p:nvPr>
            <p:ph type="hdr" sz="quarter"/>
          </p:nvPr>
        </p:nvSpPr>
        <p:spPr>
          <a:noFill/>
          <a:ln>
            <a:miter lim="800000"/>
            <a:headEnd/>
            <a:tailEnd/>
          </a:ln>
        </p:spPr>
        <p:txBody>
          <a:bodyPr/>
          <a:lstStyle/>
          <a:p>
            <a:r>
              <a:rPr lang="en-US" altLang="en-US">
                <a:latin typeface="Arial" charset="0"/>
              </a:rPr>
              <a:t>Medicinski fakultet u Kragujevcu</a:t>
            </a:r>
          </a:p>
        </p:txBody>
      </p:sp>
      <p:sp>
        <p:nvSpPr>
          <p:cNvPr id="69635" name="Rectangle 6"/>
          <p:cNvSpPr>
            <a:spLocks noGrp="1" noChangeArrowheads="1"/>
          </p:cNvSpPr>
          <p:nvPr>
            <p:ph type="ftr" sz="quarter" idx="4"/>
          </p:nvPr>
        </p:nvSpPr>
        <p:spPr>
          <a:noFill/>
          <a:ln>
            <a:miter lim="800000"/>
            <a:headEnd/>
            <a:tailEnd/>
          </a:ln>
        </p:spPr>
        <p:txBody>
          <a:bodyPr/>
          <a:lstStyle/>
          <a:p>
            <a:r>
              <a:rPr lang="en-US" altLang="en-US">
                <a:latin typeface="Arial" charset="0"/>
              </a:rPr>
              <a:t>Dr Predrag Čanović, vanredni profesor</a:t>
            </a:r>
          </a:p>
        </p:txBody>
      </p:sp>
      <p:sp>
        <p:nvSpPr>
          <p:cNvPr id="69636" name="Rectangle 7"/>
          <p:cNvSpPr>
            <a:spLocks noGrp="1" noChangeArrowheads="1"/>
          </p:cNvSpPr>
          <p:nvPr>
            <p:ph type="sldNum" sz="quarter" idx="5"/>
          </p:nvPr>
        </p:nvSpPr>
        <p:spPr>
          <a:noFill/>
          <a:ln>
            <a:miter lim="800000"/>
            <a:headEnd/>
            <a:tailEnd/>
          </a:ln>
        </p:spPr>
        <p:txBody>
          <a:bodyPr/>
          <a:lstStyle/>
          <a:p>
            <a:fld id="{A825D32E-AF91-4CE5-ADA7-CA6D7A536C80}" type="slidenum">
              <a:rPr lang="en-US" altLang="en-US"/>
              <a:pPr/>
              <a:t>59</a:t>
            </a:fld>
            <a:endParaRPr lang="en-US" altLang="en-US"/>
          </a:p>
        </p:txBody>
      </p:sp>
      <p:sp>
        <p:nvSpPr>
          <p:cNvPr id="69637" name="Rectangle 2"/>
          <p:cNvSpPr>
            <a:spLocks noGrp="1" noRot="1" noChangeAspect="1" noChangeArrowheads="1" noTextEdit="1"/>
          </p:cNvSpPr>
          <p:nvPr>
            <p:ph type="sldImg"/>
          </p:nvPr>
        </p:nvSpPr>
        <p:spPr>
          <a:xfrm>
            <a:off x="1143000" y="685800"/>
            <a:ext cx="4572000" cy="3429000"/>
          </a:xfrm>
          <a:ln/>
        </p:spPr>
      </p:sp>
      <p:sp>
        <p:nvSpPr>
          <p:cNvPr id="69638" name="Rectangle 3"/>
          <p:cNvSpPr>
            <a:spLocks noGrp="1" noChangeArrowheads="1"/>
          </p:cNvSpPr>
          <p:nvPr>
            <p:ph type="body" idx="1"/>
          </p:nvPr>
        </p:nvSpPr>
        <p:spPr>
          <a:noFill/>
        </p:spPr>
        <p:txBody>
          <a:bodyPr/>
          <a:lstStyle/>
          <a:p>
            <a:pPr eaLnBrk="1" hangingPunct="1"/>
            <a:endParaRPr lang="en-US" altLang="en-US">
              <a:latin typeface="Arial" charset="0"/>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2"/>
          <p:cNvSpPr>
            <a:spLocks noGrp="1" noChangeArrowheads="1"/>
          </p:cNvSpPr>
          <p:nvPr>
            <p:ph type="hdr" sz="quarter"/>
          </p:nvPr>
        </p:nvSpPr>
        <p:spPr>
          <a:noFill/>
          <a:ln>
            <a:miter lim="800000"/>
            <a:headEnd/>
            <a:tailEnd/>
          </a:ln>
        </p:spPr>
        <p:txBody>
          <a:bodyPr/>
          <a:lstStyle/>
          <a:p>
            <a:r>
              <a:rPr lang="en-US" altLang="en-US">
                <a:latin typeface="Arial" charset="0"/>
              </a:rPr>
              <a:t>Medicinski fakultet u Kragujevcu</a:t>
            </a:r>
          </a:p>
        </p:txBody>
      </p:sp>
      <p:sp>
        <p:nvSpPr>
          <p:cNvPr id="71683" name="Rectangle 6"/>
          <p:cNvSpPr>
            <a:spLocks noGrp="1" noChangeArrowheads="1"/>
          </p:cNvSpPr>
          <p:nvPr>
            <p:ph type="ftr" sz="quarter" idx="4"/>
          </p:nvPr>
        </p:nvSpPr>
        <p:spPr>
          <a:noFill/>
          <a:ln>
            <a:miter lim="800000"/>
            <a:headEnd/>
            <a:tailEnd/>
          </a:ln>
        </p:spPr>
        <p:txBody>
          <a:bodyPr/>
          <a:lstStyle/>
          <a:p>
            <a:r>
              <a:rPr lang="en-US" altLang="en-US">
                <a:latin typeface="Arial" charset="0"/>
              </a:rPr>
              <a:t>Dr Predrag Čanović, vanredni profesor</a:t>
            </a:r>
          </a:p>
        </p:txBody>
      </p:sp>
      <p:sp>
        <p:nvSpPr>
          <p:cNvPr id="71684" name="Rectangle 7"/>
          <p:cNvSpPr>
            <a:spLocks noGrp="1" noChangeArrowheads="1"/>
          </p:cNvSpPr>
          <p:nvPr>
            <p:ph type="sldNum" sz="quarter" idx="5"/>
          </p:nvPr>
        </p:nvSpPr>
        <p:spPr>
          <a:noFill/>
          <a:ln>
            <a:miter lim="800000"/>
            <a:headEnd/>
            <a:tailEnd/>
          </a:ln>
        </p:spPr>
        <p:txBody>
          <a:bodyPr/>
          <a:lstStyle/>
          <a:p>
            <a:fld id="{59292136-C99A-4392-8587-5E90D89F54C1}" type="slidenum">
              <a:rPr lang="en-US" altLang="en-US"/>
              <a:pPr/>
              <a:t>60</a:t>
            </a:fld>
            <a:endParaRPr lang="en-US" altLang="en-US"/>
          </a:p>
        </p:txBody>
      </p:sp>
      <p:sp>
        <p:nvSpPr>
          <p:cNvPr id="71685" name="Rectangle 2"/>
          <p:cNvSpPr>
            <a:spLocks noGrp="1" noRot="1" noChangeAspect="1" noChangeArrowheads="1" noTextEdit="1"/>
          </p:cNvSpPr>
          <p:nvPr>
            <p:ph type="sldImg"/>
          </p:nvPr>
        </p:nvSpPr>
        <p:spPr>
          <a:xfrm>
            <a:off x="1143000" y="685800"/>
            <a:ext cx="4572000" cy="3429000"/>
          </a:xfrm>
          <a:ln/>
        </p:spPr>
      </p:sp>
      <p:sp>
        <p:nvSpPr>
          <p:cNvPr id="71686" name="Rectangle 3"/>
          <p:cNvSpPr>
            <a:spLocks noGrp="1" noChangeArrowheads="1"/>
          </p:cNvSpPr>
          <p:nvPr>
            <p:ph type="body" idx="1"/>
          </p:nvPr>
        </p:nvSpPr>
        <p:spPr>
          <a:noFill/>
        </p:spPr>
        <p:txBody>
          <a:bodyPr/>
          <a:lstStyle/>
          <a:p>
            <a:pPr eaLnBrk="1" hangingPunct="1"/>
            <a:endParaRPr lang="en-US" altLang="en-US">
              <a:latin typeface="Arial" charset="0"/>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2"/>
          <p:cNvSpPr>
            <a:spLocks noGrp="1" noChangeArrowheads="1"/>
          </p:cNvSpPr>
          <p:nvPr>
            <p:ph type="hdr" sz="quarter"/>
          </p:nvPr>
        </p:nvSpPr>
        <p:spPr>
          <a:noFill/>
          <a:ln>
            <a:miter lim="800000"/>
            <a:headEnd/>
            <a:tailEnd/>
          </a:ln>
        </p:spPr>
        <p:txBody>
          <a:bodyPr/>
          <a:lstStyle/>
          <a:p>
            <a:r>
              <a:rPr lang="en-US" altLang="en-US">
                <a:latin typeface="Arial" charset="0"/>
              </a:rPr>
              <a:t>Medicinski fakultet u Kragujevcu</a:t>
            </a:r>
          </a:p>
        </p:txBody>
      </p:sp>
      <p:sp>
        <p:nvSpPr>
          <p:cNvPr id="77827" name="Rectangle 6"/>
          <p:cNvSpPr>
            <a:spLocks noGrp="1" noChangeArrowheads="1"/>
          </p:cNvSpPr>
          <p:nvPr>
            <p:ph type="ftr" sz="quarter" idx="4"/>
          </p:nvPr>
        </p:nvSpPr>
        <p:spPr>
          <a:noFill/>
          <a:ln>
            <a:miter lim="800000"/>
            <a:headEnd/>
            <a:tailEnd/>
          </a:ln>
        </p:spPr>
        <p:txBody>
          <a:bodyPr/>
          <a:lstStyle/>
          <a:p>
            <a:r>
              <a:rPr lang="en-US" altLang="en-US">
                <a:latin typeface="Arial" charset="0"/>
              </a:rPr>
              <a:t>Dr Predrag Čanović, vanredni profesor</a:t>
            </a:r>
          </a:p>
        </p:txBody>
      </p:sp>
      <p:sp>
        <p:nvSpPr>
          <p:cNvPr id="77828" name="Rectangle 7"/>
          <p:cNvSpPr>
            <a:spLocks noGrp="1" noChangeArrowheads="1"/>
          </p:cNvSpPr>
          <p:nvPr>
            <p:ph type="sldNum" sz="quarter" idx="5"/>
          </p:nvPr>
        </p:nvSpPr>
        <p:spPr>
          <a:noFill/>
          <a:ln>
            <a:miter lim="800000"/>
            <a:headEnd/>
            <a:tailEnd/>
          </a:ln>
        </p:spPr>
        <p:txBody>
          <a:bodyPr/>
          <a:lstStyle/>
          <a:p>
            <a:fld id="{6E12F7F0-400F-4642-B222-928AF6828981}" type="slidenum">
              <a:rPr lang="en-US" altLang="en-US"/>
              <a:pPr/>
              <a:t>61</a:t>
            </a:fld>
            <a:endParaRPr lang="en-US" altLang="en-US"/>
          </a:p>
        </p:txBody>
      </p:sp>
      <p:sp>
        <p:nvSpPr>
          <p:cNvPr id="77829" name="Rectangle 2"/>
          <p:cNvSpPr>
            <a:spLocks noGrp="1" noRot="1" noChangeAspect="1" noChangeArrowheads="1" noTextEdit="1"/>
          </p:cNvSpPr>
          <p:nvPr>
            <p:ph type="sldImg"/>
          </p:nvPr>
        </p:nvSpPr>
        <p:spPr>
          <a:xfrm>
            <a:off x="1143000" y="685800"/>
            <a:ext cx="4572000" cy="3429000"/>
          </a:xfrm>
          <a:ln/>
        </p:spPr>
      </p:sp>
      <p:sp>
        <p:nvSpPr>
          <p:cNvPr id="77830" name="Rectangle 3"/>
          <p:cNvSpPr>
            <a:spLocks noGrp="1" noChangeArrowheads="1"/>
          </p:cNvSpPr>
          <p:nvPr>
            <p:ph type="body" idx="1"/>
          </p:nvPr>
        </p:nvSpPr>
        <p:spPr>
          <a:noFill/>
        </p:spPr>
        <p:txBody>
          <a:bodyPr/>
          <a:lstStyle/>
          <a:p>
            <a:pPr eaLnBrk="1" hangingPunct="1"/>
            <a:endParaRPr lang="en-US" altLang="en-US">
              <a:latin typeface="Arial" charset="0"/>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Rectangle 2"/>
          <p:cNvSpPr>
            <a:spLocks noGrp="1" noChangeArrowheads="1"/>
          </p:cNvSpPr>
          <p:nvPr>
            <p:ph type="hdr" sz="quarter"/>
          </p:nvPr>
        </p:nvSpPr>
        <p:spPr>
          <a:noFill/>
          <a:ln>
            <a:miter lim="800000"/>
            <a:headEnd/>
            <a:tailEnd/>
          </a:ln>
        </p:spPr>
        <p:txBody>
          <a:bodyPr/>
          <a:lstStyle/>
          <a:p>
            <a:r>
              <a:rPr lang="en-US" altLang="en-US">
                <a:latin typeface="Arial" charset="0"/>
              </a:rPr>
              <a:t>Medicinski fakultet u Kragujevcu</a:t>
            </a:r>
          </a:p>
        </p:txBody>
      </p:sp>
      <p:sp>
        <p:nvSpPr>
          <p:cNvPr id="92163" name="Rectangle 6"/>
          <p:cNvSpPr>
            <a:spLocks noGrp="1" noChangeArrowheads="1"/>
          </p:cNvSpPr>
          <p:nvPr>
            <p:ph type="ftr" sz="quarter" idx="4"/>
          </p:nvPr>
        </p:nvSpPr>
        <p:spPr>
          <a:noFill/>
          <a:ln>
            <a:miter lim="800000"/>
            <a:headEnd/>
            <a:tailEnd/>
          </a:ln>
        </p:spPr>
        <p:txBody>
          <a:bodyPr/>
          <a:lstStyle/>
          <a:p>
            <a:r>
              <a:rPr lang="en-US" altLang="en-US">
                <a:latin typeface="Arial" charset="0"/>
              </a:rPr>
              <a:t>Dr Predrag Čanović, vanredni profesor</a:t>
            </a:r>
          </a:p>
        </p:txBody>
      </p:sp>
      <p:sp>
        <p:nvSpPr>
          <p:cNvPr id="92164" name="Rectangle 7"/>
          <p:cNvSpPr>
            <a:spLocks noGrp="1" noChangeArrowheads="1"/>
          </p:cNvSpPr>
          <p:nvPr>
            <p:ph type="sldNum" sz="quarter" idx="5"/>
          </p:nvPr>
        </p:nvSpPr>
        <p:spPr>
          <a:noFill/>
          <a:ln>
            <a:miter lim="800000"/>
            <a:headEnd/>
            <a:tailEnd/>
          </a:ln>
        </p:spPr>
        <p:txBody>
          <a:bodyPr/>
          <a:lstStyle/>
          <a:p>
            <a:fld id="{897B6552-C795-453E-9E40-856684E2576B}" type="slidenum">
              <a:rPr lang="en-US" altLang="en-US"/>
              <a:pPr/>
              <a:t>62</a:t>
            </a:fld>
            <a:endParaRPr lang="en-US" altLang="en-US"/>
          </a:p>
        </p:txBody>
      </p:sp>
      <p:sp>
        <p:nvSpPr>
          <p:cNvPr id="92165" name="Rectangle 2"/>
          <p:cNvSpPr>
            <a:spLocks noGrp="1" noRot="1" noChangeAspect="1" noChangeArrowheads="1" noTextEdit="1"/>
          </p:cNvSpPr>
          <p:nvPr>
            <p:ph type="sldImg"/>
          </p:nvPr>
        </p:nvSpPr>
        <p:spPr>
          <a:xfrm>
            <a:off x="1143000" y="685800"/>
            <a:ext cx="4572000" cy="3429000"/>
          </a:xfrm>
          <a:ln/>
        </p:spPr>
      </p:sp>
      <p:sp>
        <p:nvSpPr>
          <p:cNvPr id="92166" name="Rectangle 3"/>
          <p:cNvSpPr>
            <a:spLocks noGrp="1" noChangeArrowheads="1"/>
          </p:cNvSpPr>
          <p:nvPr>
            <p:ph type="body" idx="1"/>
          </p:nvPr>
        </p:nvSpPr>
        <p:spPr>
          <a:noFill/>
        </p:spPr>
        <p:txBody>
          <a:bodyPr/>
          <a:lstStyle/>
          <a:p>
            <a:pPr eaLnBrk="1" hangingPunct="1"/>
            <a:endParaRPr lang="en-US" altLang="en-US">
              <a:latin typeface="Arial" charset="0"/>
            </a:endParaRPr>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ChangeArrowheads="1"/>
          </p:cNvSpPr>
          <p:nvPr>
            <p:ph type="hdr" sz="quarter"/>
          </p:nvPr>
        </p:nvSpPr>
        <p:spPr>
          <a:noFill/>
        </p:spPr>
        <p:txBody>
          <a:bodyPr/>
          <a:lstStyle/>
          <a:p>
            <a:r>
              <a:rPr lang="en-US"/>
              <a:t>Medicinski fakultet u Kragujevcu</a:t>
            </a:r>
          </a:p>
        </p:txBody>
      </p:sp>
      <p:sp>
        <p:nvSpPr>
          <p:cNvPr id="35843" name="Rectangle 6"/>
          <p:cNvSpPr>
            <a:spLocks noGrp="1" noChangeArrowheads="1"/>
          </p:cNvSpPr>
          <p:nvPr>
            <p:ph type="ftr" sz="quarter" idx="4"/>
          </p:nvPr>
        </p:nvSpPr>
        <p:spPr>
          <a:noFill/>
        </p:spPr>
        <p:txBody>
          <a:bodyPr/>
          <a:lstStyle/>
          <a:p>
            <a:r>
              <a:rPr lang="en-US"/>
              <a:t>Dr Predrag Čanović, vanredni profesor</a:t>
            </a:r>
          </a:p>
        </p:txBody>
      </p:sp>
      <p:sp>
        <p:nvSpPr>
          <p:cNvPr id="35844" name="Rectangle 7"/>
          <p:cNvSpPr>
            <a:spLocks noGrp="1" noChangeArrowheads="1"/>
          </p:cNvSpPr>
          <p:nvPr>
            <p:ph type="sldNum" sz="quarter" idx="5"/>
          </p:nvPr>
        </p:nvSpPr>
        <p:spPr>
          <a:noFill/>
        </p:spPr>
        <p:txBody>
          <a:bodyPr/>
          <a:lstStyle/>
          <a:p>
            <a:fld id="{CB39A6C0-1AAD-479A-A1A9-8A168C3239B0}" type="slidenum">
              <a:rPr lang="en-US" smtClean="0"/>
              <a:pPr/>
              <a:t>65</a:t>
            </a:fld>
            <a:endParaRPr lang="en-US"/>
          </a:p>
        </p:txBody>
      </p:sp>
      <p:sp>
        <p:nvSpPr>
          <p:cNvPr id="35845" name="Rectangle 2"/>
          <p:cNvSpPr>
            <a:spLocks noGrp="1" noRot="1" noChangeAspect="1" noChangeArrowheads="1" noTextEdit="1"/>
          </p:cNvSpPr>
          <p:nvPr>
            <p:ph type="sldImg"/>
          </p:nvPr>
        </p:nvSpPr>
        <p:spPr>
          <a:xfrm>
            <a:off x="1144588" y="687388"/>
            <a:ext cx="4568825" cy="3427412"/>
          </a:xfrm>
          <a:ln/>
        </p:spPr>
      </p:sp>
      <p:sp>
        <p:nvSpPr>
          <p:cNvPr id="35846" name="Rectangle 3"/>
          <p:cNvSpPr>
            <a:spLocks noGrp="1" noChangeArrowheads="1"/>
          </p:cNvSpPr>
          <p:nvPr>
            <p:ph type="body" idx="1"/>
          </p:nvPr>
        </p:nvSpPr>
        <p:spPr>
          <a:noFill/>
          <a:ln/>
        </p:spPr>
        <p:txBody>
          <a:bodyPr/>
          <a:lstStyle/>
          <a:p>
            <a:pPr eaLnBrk="1" hangingPunct="1"/>
            <a:endParaRPr lang="sr-Latn-C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9010" name="Rectangle 6">
            <a:extLst>
              <a:ext uri="{FF2B5EF4-FFF2-40B4-BE49-F238E27FC236}">
                <a16:creationId xmlns:a16="http://schemas.microsoft.com/office/drawing/2014/main" id="{DC0A68EC-05F1-4055-B653-2358683F0979}"/>
              </a:ext>
            </a:extLst>
          </p:cNvPr>
          <p:cNvSpPr>
            <a:spLocks noGrp="1" noChangeArrowheads="1"/>
          </p:cNvSpPr>
          <p:nvPr>
            <p:ph type="ftr" sz="quarter" idx="4"/>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r>
              <a:rPr lang="en-US" altLang="en-US"/>
              <a:t>Др Предраг Чановић, ванр.проф.</a:t>
            </a:r>
          </a:p>
        </p:txBody>
      </p:sp>
      <p:sp>
        <p:nvSpPr>
          <p:cNvPr id="299011" name="Rectangle 7">
            <a:extLst>
              <a:ext uri="{FF2B5EF4-FFF2-40B4-BE49-F238E27FC236}">
                <a16:creationId xmlns:a16="http://schemas.microsoft.com/office/drawing/2014/main" id="{478D0F89-BFE8-444B-B9EB-32BA1D8138B5}"/>
              </a:ext>
            </a:extLst>
          </p:cNvPr>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D586C40F-179E-4347-AA14-7D824324A68D}" type="slidenum">
              <a:rPr lang="en-US" altLang="en-US"/>
              <a:pPr/>
              <a:t>28</a:t>
            </a:fld>
            <a:endParaRPr lang="en-US" altLang="en-US"/>
          </a:p>
        </p:txBody>
      </p:sp>
      <p:sp>
        <p:nvSpPr>
          <p:cNvPr id="299012" name="Rectangle 2">
            <a:extLst>
              <a:ext uri="{FF2B5EF4-FFF2-40B4-BE49-F238E27FC236}">
                <a16:creationId xmlns:a16="http://schemas.microsoft.com/office/drawing/2014/main" id="{EC2B453A-C2D7-4B65-B67C-8CEE9910A4F3}"/>
              </a:ext>
            </a:extLst>
          </p:cNvPr>
          <p:cNvSpPr>
            <a:spLocks noGrp="1" noRot="1" noChangeAspect="1" noChangeArrowheads="1" noTextEdit="1"/>
          </p:cNvSpPr>
          <p:nvPr>
            <p:ph type="sldImg"/>
          </p:nvPr>
        </p:nvSpPr>
        <p:spPr>
          <a:ln/>
        </p:spPr>
      </p:sp>
      <p:sp>
        <p:nvSpPr>
          <p:cNvPr id="299013" name="Rectangle 3">
            <a:extLst>
              <a:ext uri="{FF2B5EF4-FFF2-40B4-BE49-F238E27FC236}">
                <a16:creationId xmlns:a16="http://schemas.microsoft.com/office/drawing/2014/main" id="{C2F58A72-117A-402B-B29A-6B938CCC4F9C}"/>
              </a:ext>
            </a:extLst>
          </p:cNvPr>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1" hangingPunct="1"/>
            <a:endParaRPr lang="en-US" alt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hdr" sz="quarter"/>
          </p:nvPr>
        </p:nvSpPr>
        <p:spPr>
          <a:noFill/>
        </p:spPr>
        <p:txBody>
          <a:bodyPr/>
          <a:lstStyle/>
          <a:p>
            <a:r>
              <a:rPr lang="en-US"/>
              <a:t>Medicinski fakultet u Kragujevcu</a:t>
            </a:r>
          </a:p>
        </p:txBody>
      </p:sp>
      <p:sp>
        <p:nvSpPr>
          <p:cNvPr id="36867" name="Rectangle 6"/>
          <p:cNvSpPr>
            <a:spLocks noGrp="1" noChangeArrowheads="1"/>
          </p:cNvSpPr>
          <p:nvPr>
            <p:ph type="ftr" sz="quarter" idx="4"/>
          </p:nvPr>
        </p:nvSpPr>
        <p:spPr>
          <a:noFill/>
        </p:spPr>
        <p:txBody>
          <a:bodyPr/>
          <a:lstStyle/>
          <a:p>
            <a:r>
              <a:rPr lang="en-US"/>
              <a:t>Dr Predrag Čanović, vanredni profesor</a:t>
            </a:r>
          </a:p>
        </p:txBody>
      </p:sp>
      <p:sp>
        <p:nvSpPr>
          <p:cNvPr id="36868" name="Rectangle 7"/>
          <p:cNvSpPr>
            <a:spLocks noGrp="1" noChangeArrowheads="1"/>
          </p:cNvSpPr>
          <p:nvPr>
            <p:ph type="sldNum" sz="quarter" idx="5"/>
          </p:nvPr>
        </p:nvSpPr>
        <p:spPr>
          <a:noFill/>
        </p:spPr>
        <p:txBody>
          <a:bodyPr/>
          <a:lstStyle/>
          <a:p>
            <a:fld id="{E932F213-881D-4880-BEDB-556C0AD7C327}" type="slidenum">
              <a:rPr lang="en-US" smtClean="0"/>
              <a:pPr/>
              <a:t>66</a:t>
            </a:fld>
            <a:endParaRPr lang="en-US"/>
          </a:p>
        </p:txBody>
      </p:sp>
      <p:sp>
        <p:nvSpPr>
          <p:cNvPr id="36869" name="Rectangle 2"/>
          <p:cNvSpPr>
            <a:spLocks noGrp="1" noRot="1" noChangeAspect="1" noChangeArrowheads="1" noTextEdit="1"/>
          </p:cNvSpPr>
          <p:nvPr>
            <p:ph type="sldImg"/>
          </p:nvPr>
        </p:nvSpPr>
        <p:spPr>
          <a:xfrm>
            <a:off x="1144588" y="687388"/>
            <a:ext cx="4568825" cy="3427412"/>
          </a:xfrm>
          <a:ln/>
        </p:spPr>
      </p:sp>
      <p:sp>
        <p:nvSpPr>
          <p:cNvPr id="36870" name="Rectangle 3"/>
          <p:cNvSpPr>
            <a:spLocks noGrp="1" noChangeArrowheads="1"/>
          </p:cNvSpPr>
          <p:nvPr>
            <p:ph type="body" idx="1"/>
          </p:nvPr>
        </p:nvSpPr>
        <p:spPr>
          <a:noFill/>
          <a:ln/>
        </p:spPr>
        <p:txBody>
          <a:bodyPr/>
          <a:lstStyle/>
          <a:p>
            <a:pPr eaLnBrk="1" hangingPunct="1"/>
            <a:endParaRPr lang="sr-Latn-C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5154" name="Rectangle 6">
            <a:extLst>
              <a:ext uri="{FF2B5EF4-FFF2-40B4-BE49-F238E27FC236}">
                <a16:creationId xmlns:a16="http://schemas.microsoft.com/office/drawing/2014/main" id="{C17C0841-E24A-4ECF-B2FA-A17427200837}"/>
              </a:ext>
            </a:extLst>
          </p:cNvPr>
          <p:cNvSpPr>
            <a:spLocks noGrp="1" noChangeArrowheads="1"/>
          </p:cNvSpPr>
          <p:nvPr>
            <p:ph type="ftr" sz="quarter" idx="4"/>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r>
              <a:rPr lang="en-US" altLang="en-US"/>
              <a:t>Др Предраг Чановић, ванр.проф.</a:t>
            </a:r>
          </a:p>
        </p:txBody>
      </p:sp>
      <p:sp>
        <p:nvSpPr>
          <p:cNvPr id="305155" name="Rectangle 7">
            <a:extLst>
              <a:ext uri="{FF2B5EF4-FFF2-40B4-BE49-F238E27FC236}">
                <a16:creationId xmlns:a16="http://schemas.microsoft.com/office/drawing/2014/main" id="{27C954CB-21DB-4311-A705-341EC75D3A84}"/>
              </a:ext>
            </a:extLst>
          </p:cNvPr>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2F8EFFD0-6EAA-40A0-BA82-F1D8E2E2DF78}" type="slidenum">
              <a:rPr lang="en-US" altLang="en-US"/>
              <a:pPr/>
              <a:t>29</a:t>
            </a:fld>
            <a:endParaRPr lang="en-US" altLang="en-US"/>
          </a:p>
        </p:txBody>
      </p:sp>
      <p:sp>
        <p:nvSpPr>
          <p:cNvPr id="305156" name="Rectangle 2">
            <a:extLst>
              <a:ext uri="{FF2B5EF4-FFF2-40B4-BE49-F238E27FC236}">
                <a16:creationId xmlns:a16="http://schemas.microsoft.com/office/drawing/2014/main" id="{172E5B0A-EFE8-49FD-A785-080A1EC037FF}"/>
              </a:ext>
            </a:extLst>
          </p:cNvPr>
          <p:cNvSpPr>
            <a:spLocks noGrp="1" noRot="1" noChangeAspect="1" noChangeArrowheads="1" noTextEdit="1"/>
          </p:cNvSpPr>
          <p:nvPr>
            <p:ph type="sldImg"/>
          </p:nvPr>
        </p:nvSpPr>
        <p:spPr>
          <a:ln/>
        </p:spPr>
      </p:sp>
      <p:sp>
        <p:nvSpPr>
          <p:cNvPr id="305157" name="Rectangle 3">
            <a:extLst>
              <a:ext uri="{FF2B5EF4-FFF2-40B4-BE49-F238E27FC236}">
                <a16:creationId xmlns:a16="http://schemas.microsoft.com/office/drawing/2014/main" id="{6D06D37E-2BDF-43D7-B3BB-E94AC89F8327}"/>
              </a:ext>
            </a:extLst>
          </p:cNvPr>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1" hangingPunct="1"/>
            <a:endParaRPr lang="en-US"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9250" name="Rectangle 6">
            <a:extLst>
              <a:ext uri="{FF2B5EF4-FFF2-40B4-BE49-F238E27FC236}">
                <a16:creationId xmlns:a16="http://schemas.microsoft.com/office/drawing/2014/main" id="{82CD8EEA-610E-4B1F-A541-42B2B52B17CC}"/>
              </a:ext>
            </a:extLst>
          </p:cNvPr>
          <p:cNvSpPr>
            <a:spLocks noGrp="1" noChangeArrowheads="1"/>
          </p:cNvSpPr>
          <p:nvPr>
            <p:ph type="ftr" sz="quarter" idx="4"/>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r>
              <a:rPr lang="en-US" altLang="en-US"/>
              <a:t>Др Предраг Чановић, ванр.проф.</a:t>
            </a:r>
          </a:p>
        </p:txBody>
      </p:sp>
      <p:sp>
        <p:nvSpPr>
          <p:cNvPr id="309251" name="Rectangle 7">
            <a:extLst>
              <a:ext uri="{FF2B5EF4-FFF2-40B4-BE49-F238E27FC236}">
                <a16:creationId xmlns:a16="http://schemas.microsoft.com/office/drawing/2014/main" id="{6671F74F-947A-436F-8E2C-AF23A73FD103}"/>
              </a:ext>
            </a:extLst>
          </p:cNvPr>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76FDAA08-93D0-44BB-9015-C7A29AB30D7D}" type="slidenum">
              <a:rPr lang="en-US" altLang="en-US"/>
              <a:pPr/>
              <a:t>30</a:t>
            </a:fld>
            <a:endParaRPr lang="en-US" altLang="en-US"/>
          </a:p>
        </p:txBody>
      </p:sp>
      <p:sp>
        <p:nvSpPr>
          <p:cNvPr id="309252" name="Rectangle 2">
            <a:extLst>
              <a:ext uri="{FF2B5EF4-FFF2-40B4-BE49-F238E27FC236}">
                <a16:creationId xmlns:a16="http://schemas.microsoft.com/office/drawing/2014/main" id="{C79CD5FC-B287-44CE-9D97-E8376D2DB91B}"/>
              </a:ext>
            </a:extLst>
          </p:cNvPr>
          <p:cNvSpPr>
            <a:spLocks noGrp="1" noRot="1" noChangeAspect="1" noChangeArrowheads="1" noTextEdit="1"/>
          </p:cNvSpPr>
          <p:nvPr>
            <p:ph type="sldImg"/>
          </p:nvPr>
        </p:nvSpPr>
        <p:spPr>
          <a:ln/>
        </p:spPr>
      </p:sp>
      <p:sp>
        <p:nvSpPr>
          <p:cNvPr id="309253" name="Rectangle 3">
            <a:extLst>
              <a:ext uri="{FF2B5EF4-FFF2-40B4-BE49-F238E27FC236}">
                <a16:creationId xmlns:a16="http://schemas.microsoft.com/office/drawing/2014/main" id="{2259552F-05D6-4205-910A-85D554CCC419}"/>
              </a:ext>
            </a:extLst>
          </p:cNvPr>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1" hangingPunct="1"/>
            <a:endParaRPr lang="en-US"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1298" name="Rectangle 6">
            <a:extLst>
              <a:ext uri="{FF2B5EF4-FFF2-40B4-BE49-F238E27FC236}">
                <a16:creationId xmlns:a16="http://schemas.microsoft.com/office/drawing/2014/main" id="{BA801C99-8128-47A5-804F-B9A9B1EA2352}"/>
              </a:ext>
            </a:extLst>
          </p:cNvPr>
          <p:cNvSpPr>
            <a:spLocks noGrp="1" noChangeArrowheads="1"/>
          </p:cNvSpPr>
          <p:nvPr>
            <p:ph type="ftr" sz="quarter" idx="4"/>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r>
              <a:rPr lang="en-US" altLang="en-US"/>
              <a:t>Др Предраг Чановић, ванр.проф.</a:t>
            </a:r>
          </a:p>
        </p:txBody>
      </p:sp>
      <p:sp>
        <p:nvSpPr>
          <p:cNvPr id="311299" name="Rectangle 7">
            <a:extLst>
              <a:ext uri="{FF2B5EF4-FFF2-40B4-BE49-F238E27FC236}">
                <a16:creationId xmlns:a16="http://schemas.microsoft.com/office/drawing/2014/main" id="{C7355686-2BEA-4D67-B183-94A5BD5AD7E3}"/>
              </a:ext>
            </a:extLst>
          </p:cNvPr>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7BD090F0-5D20-46ED-AD4A-89E77A69A15E}" type="slidenum">
              <a:rPr lang="en-US" altLang="en-US"/>
              <a:pPr/>
              <a:t>31</a:t>
            </a:fld>
            <a:endParaRPr lang="en-US" altLang="en-US"/>
          </a:p>
        </p:txBody>
      </p:sp>
      <p:sp>
        <p:nvSpPr>
          <p:cNvPr id="311300" name="Rectangle 2">
            <a:extLst>
              <a:ext uri="{FF2B5EF4-FFF2-40B4-BE49-F238E27FC236}">
                <a16:creationId xmlns:a16="http://schemas.microsoft.com/office/drawing/2014/main" id="{671D69EC-DC33-4CB4-B8EA-194DCD0F1031}"/>
              </a:ext>
            </a:extLst>
          </p:cNvPr>
          <p:cNvSpPr>
            <a:spLocks noGrp="1" noRot="1" noChangeAspect="1" noChangeArrowheads="1" noTextEdit="1"/>
          </p:cNvSpPr>
          <p:nvPr>
            <p:ph type="sldImg"/>
          </p:nvPr>
        </p:nvSpPr>
        <p:spPr>
          <a:ln/>
        </p:spPr>
      </p:sp>
      <p:sp>
        <p:nvSpPr>
          <p:cNvPr id="311301" name="Rectangle 3">
            <a:extLst>
              <a:ext uri="{FF2B5EF4-FFF2-40B4-BE49-F238E27FC236}">
                <a16:creationId xmlns:a16="http://schemas.microsoft.com/office/drawing/2014/main" id="{95059C0A-BDCD-45E7-839D-6280C1580C26}"/>
              </a:ext>
            </a:extLst>
          </p:cNvPr>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1" hangingPunct="1"/>
            <a:endParaRPr lang="en-US"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hdr" sz="quarter"/>
          </p:nvPr>
        </p:nvSpPr>
        <p:spPr>
          <a:noFill/>
          <a:ln>
            <a:miter lim="800000"/>
            <a:headEnd/>
            <a:tailEnd/>
          </a:ln>
        </p:spPr>
        <p:txBody>
          <a:bodyPr/>
          <a:lstStyle/>
          <a:p>
            <a:r>
              <a:rPr lang="en-US" altLang="en-US">
                <a:latin typeface="Arial" charset="0"/>
              </a:rPr>
              <a:t>Medicinski fakultet u Kragujevcu</a:t>
            </a:r>
          </a:p>
        </p:txBody>
      </p:sp>
      <p:sp>
        <p:nvSpPr>
          <p:cNvPr id="8195" name="Rectangle 6"/>
          <p:cNvSpPr>
            <a:spLocks noGrp="1" noChangeArrowheads="1"/>
          </p:cNvSpPr>
          <p:nvPr>
            <p:ph type="ftr" sz="quarter" idx="4"/>
          </p:nvPr>
        </p:nvSpPr>
        <p:spPr>
          <a:noFill/>
          <a:ln>
            <a:miter lim="800000"/>
            <a:headEnd/>
            <a:tailEnd/>
          </a:ln>
        </p:spPr>
        <p:txBody>
          <a:bodyPr/>
          <a:lstStyle/>
          <a:p>
            <a:r>
              <a:rPr lang="en-US" altLang="en-US">
                <a:latin typeface="Arial" charset="0"/>
              </a:rPr>
              <a:t>Dr Predrag Čanović, vanredni profesor</a:t>
            </a:r>
          </a:p>
        </p:txBody>
      </p:sp>
      <p:sp>
        <p:nvSpPr>
          <p:cNvPr id="8196" name="Rectangle 7"/>
          <p:cNvSpPr>
            <a:spLocks noGrp="1" noChangeArrowheads="1"/>
          </p:cNvSpPr>
          <p:nvPr>
            <p:ph type="sldNum" sz="quarter" idx="5"/>
          </p:nvPr>
        </p:nvSpPr>
        <p:spPr>
          <a:noFill/>
          <a:ln>
            <a:miter lim="800000"/>
            <a:headEnd/>
            <a:tailEnd/>
          </a:ln>
        </p:spPr>
        <p:txBody>
          <a:bodyPr/>
          <a:lstStyle/>
          <a:p>
            <a:fld id="{5817228E-CA1E-4EB2-B990-969460554260}" type="slidenum">
              <a:rPr lang="en-US" altLang="en-US"/>
              <a:pPr/>
              <a:t>32</a:t>
            </a:fld>
            <a:endParaRPr lang="en-US" altLang="en-US"/>
          </a:p>
        </p:txBody>
      </p:sp>
      <p:sp>
        <p:nvSpPr>
          <p:cNvPr id="8197" name="Rectangle 2"/>
          <p:cNvSpPr>
            <a:spLocks noGrp="1" noRot="1" noChangeAspect="1" noChangeArrowheads="1" noTextEdit="1"/>
          </p:cNvSpPr>
          <p:nvPr>
            <p:ph type="sldImg"/>
          </p:nvPr>
        </p:nvSpPr>
        <p:spPr>
          <a:xfrm>
            <a:off x="1143000" y="685800"/>
            <a:ext cx="4572000" cy="3429000"/>
          </a:xfrm>
          <a:ln/>
        </p:spPr>
      </p:sp>
      <p:sp>
        <p:nvSpPr>
          <p:cNvPr id="8198" name="Rectangle 3"/>
          <p:cNvSpPr>
            <a:spLocks noGrp="1" noChangeArrowheads="1"/>
          </p:cNvSpPr>
          <p:nvPr>
            <p:ph type="body" idx="1"/>
          </p:nvPr>
        </p:nvSpPr>
        <p:spPr>
          <a:noFill/>
        </p:spPr>
        <p:txBody>
          <a:bodyPr/>
          <a:lstStyle/>
          <a:p>
            <a:pPr eaLnBrk="1" hangingPunct="1"/>
            <a:endParaRPr lang="en-US" altLang="en-US">
              <a:latin typeface="Arial"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hdr" sz="quarter"/>
          </p:nvPr>
        </p:nvSpPr>
        <p:spPr>
          <a:noFill/>
          <a:ln>
            <a:miter lim="800000"/>
            <a:headEnd/>
            <a:tailEnd/>
          </a:ln>
        </p:spPr>
        <p:txBody>
          <a:bodyPr/>
          <a:lstStyle/>
          <a:p>
            <a:r>
              <a:rPr lang="en-US" altLang="en-US">
                <a:latin typeface="Arial" charset="0"/>
              </a:rPr>
              <a:t>Medicinski fakultet u Kragujevcu</a:t>
            </a:r>
          </a:p>
        </p:txBody>
      </p:sp>
      <p:sp>
        <p:nvSpPr>
          <p:cNvPr id="10243" name="Rectangle 6"/>
          <p:cNvSpPr>
            <a:spLocks noGrp="1" noChangeArrowheads="1"/>
          </p:cNvSpPr>
          <p:nvPr>
            <p:ph type="ftr" sz="quarter" idx="4"/>
          </p:nvPr>
        </p:nvSpPr>
        <p:spPr>
          <a:noFill/>
          <a:ln>
            <a:miter lim="800000"/>
            <a:headEnd/>
            <a:tailEnd/>
          </a:ln>
        </p:spPr>
        <p:txBody>
          <a:bodyPr/>
          <a:lstStyle/>
          <a:p>
            <a:r>
              <a:rPr lang="en-US" altLang="en-US">
                <a:latin typeface="Arial" charset="0"/>
              </a:rPr>
              <a:t>Dr Predrag Čanović, vanredni profesor</a:t>
            </a:r>
          </a:p>
        </p:txBody>
      </p:sp>
      <p:sp>
        <p:nvSpPr>
          <p:cNvPr id="10244" name="Rectangle 7"/>
          <p:cNvSpPr>
            <a:spLocks noGrp="1" noChangeArrowheads="1"/>
          </p:cNvSpPr>
          <p:nvPr>
            <p:ph type="sldNum" sz="quarter" idx="5"/>
          </p:nvPr>
        </p:nvSpPr>
        <p:spPr>
          <a:noFill/>
          <a:ln>
            <a:miter lim="800000"/>
            <a:headEnd/>
            <a:tailEnd/>
          </a:ln>
        </p:spPr>
        <p:txBody>
          <a:bodyPr/>
          <a:lstStyle/>
          <a:p>
            <a:fld id="{696B3903-5A67-4964-B78C-303CEE9FF20A}" type="slidenum">
              <a:rPr lang="en-US" altLang="en-US"/>
              <a:pPr/>
              <a:t>33</a:t>
            </a:fld>
            <a:endParaRPr lang="en-US" altLang="en-US"/>
          </a:p>
        </p:txBody>
      </p:sp>
      <p:sp>
        <p:nvSpPr>
          <p:cNvPr id="10245" name="Rectangle 2"/>
          <p:cNvSpPr>
            <a:spLocks noGrp="1" noRot="1" noChangeAspect="1" noChangeArrowheads="1" noTextEdit="1"/>
          </p:cNvSpPr>
          <p:nvPr>
            <p:ph type="sldImg"/>
          </p:nvPr>
        </p:nvSpPr>
        <p:spPr>
          <a:xfrm>
            <a:off x="1143000" y="685800"/>
            <a:ext cx="4572000" cy="3429000"/>
          </a:xfrm>
          <a:ln/>
        </p:spPr>
      </p:sp>
      <p:sp>
        <p:nvSpPr>
          <p:cNvPr id="10246" name="Rectangle 3"/>
          <p:cNvSpPr>
            <a:spLocks noGrp="1" noChangeArrowheads="1"/>
          </p:cNvSpPr>
          <p:nvPr>
            <p:ph type="body" idx="1"/>
          </p:nvPr>
        </p:nvSpPr>
        <p:spPr>
          <a:noFill/>
        </p:spPr>
        <p:txBody>
          <a:bodyPr/>
          <a:lstStyle/>
          <a:p>
            <a:pPr eaLnBrk="1" hangingPunct="1"/>
            <a:endParaRPr lang="en-US" altLang="en-US">
              <a:latin typeface="Arial"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2C577201-E667-4FB9-B4E1-9976C57E1728}" type="datetimeFigureOut">
              <a:rPr lang="en-US" smtClean="0"/>
              <a:pPr/>
              <a:t>2/1/2024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BFB0D0B-C224-49D9-A08F-4A8E5C4234F1}"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C577201-E667-4FB9-B4E1-9976C57E1728}" type="datetimeFigureOut">
              <a:rPr lang="en-US" smtClean="0"/>
              <a:pPr/>
              <a:t>2/1/2024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BFB0D0B-C224-49D9-A08F-4A8E5C4234F1}"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C577201-E667-4FB9-B4E1-9976C57E1728}" type="datetimeFigureOut">
              <a:rPr lang="en-US" smtClean="0"/>
              <a:pPr/>
              <a:t>2/1/2024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BFB0D0B-C224-49D9-A08F-4A8E5C4234F1}"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C577201-E667-4FB9-B4E1-9976C57E1728}" type="datetimeFigureOut">
              <a:rPr lang="en-US" smtClean="0"/>
              <a:pPr/>
              <a:t>2/1/2024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BFB0D0B-C224-49D9-A08F-4A8E5C4234F1}"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2C577201-E667-4FB9-B4E1-9976C57E1728}" type="datetimeFigureOut">
              <a:rPr lang="en-US" smtClean="0"/>
              <a:pPr/>
              <a:t>2/1/2024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BFB0D0B-C224-49D9-A08F-4A8E5C4234F1}"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2C577201-E667-4FB9-B4E1-9976C57E1728}" type="datetimeFigureOut">
              <a:rPr lang="en-US" smtClean="0"/>
              <a:pPr/>
              <a:t>2/1/2024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BFB0D0B-C224-49D9-A08F-4A8E5C4234F1}"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2C577201-E667-4FB9-B4E1-9976C57E1728}" type="datetimeFigureOut">
              <a:rPr lang="en-US" smtClean="0"/>
              <a:pPr/>
              <a:t>2/1/2024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BFB0D0B-C224-49D9-A08F-4A8E5C4234F1}"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2C577201-E667-4FB9-B4E1-9976C57E1728}" type="datetimeFigureOut">
              <a:rPr lang="en-US" smtClean="0"/>
              <a:pPr/>
              <a:t>2/1/2024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BFB0D0B-C224-49D9-A08F-4A8E5C4234F1}"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C577201-E667-4FB9-B4E1-9976C57E1728}" type="datetimeFigureOut">
              <a:rPr lang="en-US" smtClean="0"/>
              <a:pPr/>
              <a:t>2/1/2024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BFB0D0B-C224-49D9-A08F-4A8E5C4234F1}"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2C577201-E667-4FB9-B4E1-9976C57E1728}" type="datetimeFigureOut">
              <a:rPr lang="en-US" smtClean="0"/>
              <a:pPr/>
              <a:t>2/1/2024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BFB0D0B-C224-49D9-A08F-4A8E5C4234F1}"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2C577201-E667-4FB9-B4E1-9976C57E1728}" type="datetimeFigureOut">
              <a:rPr lang="en-US" smtClean="0"/>
              <a:pPr/>
              <a:t>2/1/2024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BFB0D0B-C224-49D9-A08F-4A8E5C4234F1}"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C577201-E667-4FB9-B4E1-9976C57E1728}" type="datetimeFigureOut">
              <a:rPr lang="en-US" smtClean="0"/>
              <a:pPr/>
              <a:t>2/1/2024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BFB0D0B-C224-49D9-A08F-4A8E5C4234F1}"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5.xml"/><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4.xml"/></Relationships>
</file>

<file path=ppt/slides/_rels/slide6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6.xml"/></Relationships>
</file>

<file path=ppt/slides/_rels/slide69.xml.rels><?xml version="1.0" encoding="UTF-8" standalone="yes"?>
<Relationships xmlns="http://schemas.openxmlformats.org/package/2006/relationships"><Relationship Id="rId2" Type="http://schemas.openxmlformats.org/officeDocument/2006/relationships/image" Target="../media/image7.gif"/><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1.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ru-RU" dirty="0"/>
              <a:t>Клиничке и лабораторијске карактеристике оболелих од вирусних хепатитиса и </a:t>
            </a:r>
            <a:r>
              <a:rPr lang="sr-Latn-RS" dirty="0"/>
              <a:t>HIV-a</a:t>
            </a:r>
            <a:r>
              <a:rPr lang="ru-RU" dirty="0"/>
              <a:t>, терапија, оралне манифестације</a:t>
            </a:r>
            <a:br>
              <a:rPr lang="en-US" dirty="0"/>
            </a:br>
            <a:endParaRPr lang="en-US" dirty="0"/>
          </a:p>
        </p:txBody>
      </p:sp>
      <p:sp>
        <p:nvSpPr>
          <p:cNvPr id="3" name="Subtitle 2"/>
          <p:cNvSpPr>
            <a:spLocks noGrp="1"/>
          </p:cNvSpPr>
          <p:nvPr>
            <p:ph type="subTitle" idx="1"/>
          </p:nvPr>
        </p:nvSpPr>
        <p:spPr>
          <a:xfrm>
            <a:off x="1447800" y="4419600"/>
            <a:ext cx="6400800" cy="1752600"/>
          </a:xfrm>
        </p:spPr>
        <p:txBody>
          <a:bodyPr/>
          <a:lstStyle/>
          <a:p>
            <a:r>
              <a:rPr lang="sr-Cyrl-RS" dirty="0"/>
              <a:t>асс.др сци.мед. Жељко Тодоровић</a:t>
            </a:r>
          </a:p>
          <a:p>
            <a:r>
              <a:rPr lang="sr-Cyrl-RS" dirty="0"/>
              <a:t>Катедра за интерну медицину</a:t>
            </a:r>
          </a:p>
          <a:p>
            <a:r>
              <a:rPr lang="sr-Cyrl-RS" dirty="0"/>
              <a:t>ФМН у Крагујевцу</a:t>
            </a:r>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1202" name="Rectangle 2"/>
          <p:cNvSpPr>
            <a:spLocks noGrp="1" noChangeArrowheads="1"/>
          </p:cNvSpPr>
          <p:nvPr>
            <p:ph type="body" idx="1"/>
          </p:nvPr>
        </p:nvSpPr>
        <p:spPr>
          <a:xfrm>
            <a:off x="457200" y="836613"/>
            <a:ext cx="8229600" cy="5289550"/>
          </a:xfrm>
        </p:spPr>
        <p:txBody>
          <a:bodyPr/>
          <a:lstStyle/>
          <a:p>
            <a:pPr>
              <a:buNone/>
              <a:defRPr/>
            </a:pPr>
            <a:r>
              <a:rPr lang="sr-Cyrl-RS" b="1" dirty="0"/>
              <a:t>Питање бр. 1</a:t>
            </a:r>
          </a:p>
          <a:p>
            <a:pPr>
              <a:buNone/>
              <a:defRPr/>
            </a:pPr>
            <a:endParaRPr lang="sr-Cyrl-RS" dirty="0"/>
          </a:p>
          <a:p>
            <a:pPr>
              <a:buNone/>
              <a:defRPr/>
            </a:pPr>
            <a:r>
              <a:rPr lang="sr-Cyrl-RS" sz="2400" dirty="0"/>
              <a:t>Које болести диференцијално-дијагностички долазе у обзир?</a:t>
            </a:r>
            <a:endParaRPr lang="en-US" sz="2400" dirty="0"/>
          </a:p>
        </p:txBody>
      </p:sp>
    </p:spTree>
  </p:cSld>
  <p:clrMapOvr>
    <a:masterClrMapping/>
  </p:clrMapOv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3250" name="Rectangle 2"/>
          <p:cNvSpPr>
            <a:spLocks noGrp="1" noChangeArrowheads="1"/>
          </p:cNvSpPr>
          <p:nvPr>
            <p:ph type="body" idx="1"/>
          </p:nvPr>
        </p:nvSpPr>
        <p:spPr>
          <a:xfrm>
            <a:off x="457200" y="476250"/>
            <a:ext cx="8229600" cy="6048375"/>
          </a:xfrm>
        </p:spPr>
        <p:txBody>
          <a:bodyPr/>
          <a:lstStyle/>
          <a:p>
            <a:pPr marL="533400" indent="-533400">
              <a:lnSpc>
                <a:spcPct val="90000"/>
              </a:lnSpc>
              <a:buNone/>
              <a:defRPr/>
            </a:pPr>
            <a:r>
              <a:rPr lang="sr-Cyrl-RS" b="1" dirty="0"/>
              <a:t>Одговор:</a:t>
            </a:r>
          </a:p>
          <a:p>
            <a:pPr marL="533400" indent="-533400">
              <a:lnSpc>
                <a:spcPct val="90000"/>
              </a:lnSpc>
              <a:buNone/>
              <a:defRPr/>
            </a:pPr>
            <a:endParaRPr lang="sr-Cyrl-RS" sz="2400" b="1" dirty="0"/>
          </a:p>
          <a:p>
            <a:pPr marL="533400" indent="-533400">
              <a:lnSpc>
                <a:spcPct val="90000"/>
              </a:lnSpc>
              <a:buNone/>
              <a:defRPr/>
            </a:pPr>
            <a:r>
              <a:rPr lang="sr-Cyrl-RS" sz="2400" dirty="0"/>
              <a:t>Акутни хепатитис</a:t>
            </a:r>
          </a:p>
          <a:p>
            <a:pPr marL="533400" indent="-533400">
              <a:lnSpc>
                <a:spcPct val="90000"/>
              </a:lnSpc>
              <a:buNone/>
              <a:defRPr/>
            </a:pPr>
            <a:r>
              <a:rPr lang="sr-Cyrl-RS" sz="2400" dirty="0"/>
              <a:t>Погоршања у току хроничних вирусних хепатитиса (</a:t>
            </a:r>
            <a:r>
              <a:rPr lang="en-US" sz="2400" dirty="0"/>
              <a:t>B, C, D</a:t>
            </a:r>
            <a:r>
              <a:rPr lang="sr-Cyrl-RS" sz="2400" dirty="0"/>
              <a:t>)</a:t>
            </a:r>
          </a:p>
          <a:p>
            <a:pPr marL="0" indent="0">
              <a:lnSpc>
                <a:spcPct val="90000"/>
              </a:lnSpc>
              <a:buNone/>
              <a:defRPr/>
            </a:pPr>
            <a:r>
              <a:rPr lang="sr-Cyrl-RS" sz="2400" dirty="0"/>
              <a:t>Опструктивни иктерус (калкулоза ж. кесице и ж. путева, малигноми ХБ тракта, Ту јетре, секундарни депозити)</a:t>
            </a:r>
          </a:p>
          <a:p>
            <a:pPr marL="0" indent="0">
              <a:lnSpc>
                <a:spcPct val="90000"/>
              </a:lnSpc>
              <a:buNone/>
              <a:defRPr/>
            </a:pPr>
            <a:r>
              <a:rPr lang="sr-Cyrl-RS" sz="2400" dirty="0"/>
              <a:t>Хемолиза </a:t>
            </a:r>
          </a:p>
          <a:p>
            <a:pPr marL="0" indent="0">
              <a:lnSpc>
                <a:spcPct val="90000"/>
              </a:lnSpc>
              <a:buNone/>
              <a:defRPr/>
            </a:pPr>
            <a:r>
              <a:rPr lang="sr-Cyrl-RS" sz="2400" dirty="0"/>
              <a:t>Алкохолна болест јетре</a:t>
            </a:r>
          </a:p>
          <a:p>
            <a:pPr marL="0" indent="0">
              <a:lnSpc>
                <a:spcPct val="90000"/>
              </a:lnSpc>
              <a:buNone/>
              <a:defRPr/>
            </a:pPr>
            <a:r>
              <a:rPr lang="sr-Cyrl-RS" sz="2400" dirty="0"/>
              <a:t>Метаболичка обољења јетре (хемохроматоза, </a:t>
            </a:r>
            <a:r>
              <a:rPr lang="sr-Latn-CS" sz="2400" dirty="0"/>
              <a:t>W</a:t>
            </a:r>
            <a:r>
              <a:rPr lang="sr-Cyrl-RS" sz="2400" dirty="0"/>
              <a:t>илсонова болест, недостатак </a:t>
            </a:r>
            <a:r>
              <a:rPr lang="el-GR" sz="2400" dirty="0"/>
              <a:t>α-1 </a:t>
            </a:r>
            <a:r>
              <a:rPr lang="sr-Cyrl-RS" sz="2400" dirty="0"/>
              <a:t>антитрипсина)</a:t>
            </a:r>
          </a:p>
          <a:p>
            <a:pPr marL="0" indent="0">
              <a:lnSpc>
                <a:spcPct val="90000"/>
              </a:lnSpc>
              <a:buNone/>
              <a:defRPr/>
            </a:pPr>
            <a:r>
              <a:rPr lang="sr-Cyrl-RS" sz="2400" dirty="0"/>
              <a:t>Аутоимунске болести (аутоимунски хепатитис, примарна билијарна цироза, примарни склерозирајући холангитис)</a:t>
            </a:r>
          </a:p>
          <a:p>
            <a:pPr marL="0" indent="0">
              <a:lnSpc>
                <a:spcPct val="90000"/>
              </a:lnSpc>
              <a:buNone/>
              <a:defRPr/>
            </a:pPr>
            <a:r>
              <a:rPr lang="sr-Cyrl-RS" sz="2400" dirty="0"/>
              <a:t>Токсично и медикаментозно оштећење јетре</a:t>
            </a:r>
          </a:p>
          <a:p>
            <a:pPr marL="533400" indent="-533400" eaLnBrk="1" hangingPunct="1">
              <a:lnSpc>
                <a:spcPct val="90000"/>
              </a:lnSpc>
              <a:buFontTx/>
              <a:buNone/>
              <a:defRPr/>
            </a:pPr>
            <a:endParaRPr lang="en-US" sz="2400" dirty="0"/>
          </a:p>
        </p:txBody>
      </p:sp>
    </p:spTree>
  </p:cSld>
  <p:clrMapOvr>
    <a:masterClrMapping/>
  </p:clrMapOv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9394" name="Rectangle 2"/>
          <p:cNvSpPr>
            <a:spLocks noGrp="1" noChangeArrowheads="1"/>
          </p:cNvSpPr>
          <p:nvPr>
            <p:ph type="body" idx="1"/>
          </p:nvPr>
        </p:nvSpPr>
        <p:spPr>
          <a:xfrm>
            <a:off x="457200" y="692150"/>
            <a:ext cx="8229600" cy="5434013"/>
          </a:xfrm>
        </p:spPr>
        <p:txBody>
          <a:bodyPr/>
          <a:lstStyle/>
          <a:p>
            <a:pPr lvl="0">
              <a:buNone/>
              <a:defRPr/>
            </a:pPr>
            <a:r>
              <a:rPr lang="sr-Cyrl-RS" b="1" dirty="0">
                <a:solidFill>
                  <a:prstClr val="black"/>
                </a:solidFill>
              </a:rPr>
              <a:t>Питање бр. </a:t>
            </a:r>
            <a:r>
              <a:rPr lang="en-US" b="1" dirty="0">
                <a:solidFill>
                  <a:prstClr val="black"/>
                </a:solidFill>
              </a:rPr>
              <a:t>2</a:t>
            </a:r>
          </a:p>
          <a:p>
            <a:pPr lvl="0">
              <a:buNone/>
              <a:defRPr/>
            </a:pPr>
            <a:endParaRPr lang="en-US" sz="2400" b="1" dirty="0">
              <a:solidFill>
                <a:prstClr val="black"/>
              </a:solidFill>
            </a:endParaRPr>
          </a:p>
          <a:p>
            <a:pPr lvl="0">
              <a:buNone/>
              <a:defRPr/>
            </a:pPr>
            <a:r>
              <a:rPr lang="sr-Cyrl-RS" sz="2400" dirty="0">
                <a:solidFill>
                  <a:prstClr val="black"/>
                </a:solidFill>
              </a:rPr>
              <a:t>О којој се болести ради?</a:t>
            </a:r>
          </a:p>
          <a:p>
            <a:pPr eaLnBrk="1" hangingPunct="1">
              <a:buFontTx/>
              <a:buNone/>
              <a:defRPr/>
            </a:pPr>
            <a:endParaRPr lang="sr-Latn-CS" dirty="0">
              <a:solidFill>
                <a:srgbClr val="66FF33"/>
              </a:solidFill>
            </a:endParaRPr>
          </a:p>
          <a:p>
            <a:pPr eaLnBrk="1" hangingPunct="1">
              <a:buClr>
                <a:srgbClr val="66FF33"/>
              </a:buClr>
              <a:buNone/>
              <a:defRPr/>
            </a:pPr>
            <a:endParaRPr lang="en-US" b="0" i="1" dirty="0"/>
          </a:p>
        </p:txBody>
      </p:sp>
    </p:spTree>
  </p:cSld>
  <p:clrMapOvr>
    <a:masterClrMapping/>
  </p:clrMapOv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1442" name="Rectangle 2"/>
          <p:cNvSpPr>
            <a:spLocks noGrp="1" noChangeArrowheads="1"/>
          </p:cNvSpPr>
          <p:nvPr>
            <p:ph type="body" idx="1"/>
          </p:nvPr>
        </p:nvSpPr>
        <p:spPr>
          <a:xfrm>
            <a:off x="457200" y="692150"/>
            <a:ext cx="8229600" cy="5434013"/>
          </a:xfrm>
        </p:spPr>
        <p:txBody>
          <a:bodyPr/>
          <a:lstStyle/>
          <a:p>
            <a:pPr lvl="0">
              <a:buNone/>
              <a:defRPr/>
            </a:pPr>
            <a:r>
              <a:rPr lang="sr-Cyrl-RS" b="1" dirty="0">
                <a:solidFill>
                  <a:prstClr val="black"/>
                </a:solidFill>
              </a:rPr>
              <a:t>Одговор:</a:t>
            </a:r>
          </a:p>
          <a:p>
            <a:pPr lvl="0">
              <a:buNone/>
              <a:defRPr/>
            </a:pPr>
            <a:endParaRPr lang="en-US" sz="2400" b="1" dirty="0">
              <a:solidFill>
                <a:prstClr val="black"/>
              </a:solidFill>
            </a:endParaRPr>
          </a:p>
          <a:p>
            <a:pPr lvl="0">
              <a:buNone/>
              <a:defRPr/>
            </a:pPr>
            <a:r>
              <a:rPr lang="sr-Cyrl-RS" sz="2400" dirty="0">
                <a:solidFill>
                  <a:prstClr val="black"/>
                </a:solidFill>
              </a:rPr>
              <a:t>Акутни вирусни хепатитис А</a:t>
            </a:r>
          </a:p>
        </p:txBody>
      </p:sp>
    </p:spTree>
  </p:cSld>
  <p:clrMapOvr>
    <a:masterClrMapping/>
  </p:clrMapOvr>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3490" name="Rectangle 2"/>
          <p:cNvSpPr>
            <a:spLocks noGrp="1" noChangeArrowheads="1"/>
          </p:cNvSpPr>
          <p:nvPr>
            <p:ph type="body" idx="1"/>
          </p:nvPr>
        </p:nvSpPr>
        <p:spPr>
          <a:xfrm>
            <a:off x="457200" y="549275"/>
            <a:ext cx="8229600" cy="5576888"/>
          </a:xfrm>
        </p:spPr>
        <p:txBody>
          <a:bodyPr/>
          <a:lstStyle/>
          <a:p>
            <a:pPr lvl="0">
              <a:buNone/>
              <a:defRPr/>
            </a:pPr>
            <a:r>
              <a:rPr lang="sr-Cyrl-RS" b="1" dirty="0">
                <a:solidFill>
                  <a:prstClr val="black"/>
                </a:solidFill>
              </a:rPr>
              <a:t>Питање бр. 3</a:t>
            </a:r>
            <a:endParaRPr lang="en-US" b="1" dirty="0">
              <a:solidFill>
                <a:prstClr val="black"/>
              </a:solidFill>
            </a:endParaRPr>
          </a:p>
          <a:p>
            <a:pPr eaLnBrk="1" hangingPunct="1">
              <a:buFontTx/>
              <a:buNone/>
              <a:defRPr/>
            </a:pPr>
            <a:endParaRPr lang="sr-Latn-CS" dirty="0">
              <a:solidFill>
                <a:srgbClr val="66FF33"/>
              </a:solidFill>
            </a:endParaRPr>
          </a:p>
          <a:p>
            <a:pPr marL="0" indent="0">
              <a:buClr>
                <a:srgbClr val="66FF33"/>
              </a:buClr>
              <a:buNone/>
              <a:defRPr/>
            </a:pPr>
            <a:r>
              <a:rPr lang="sr-Cyrl-RS" sz="2400" dirty="0"/>
              <a:t>Који су епидемиолошки подаци од значаја за постављање сумње на акутни вирусни хепатитис?</a:t>
            </a:r>
            <a:endParaRPr lang="en-US" sz="2400" dirty="0"/>
          </a:p>
        </p:txBody>
      </p:sp>
    </p:spTree>
  </p:cSld>
  <p:clrMapOvr>
    <a:masterClrMapping/>
  </p:clrMapOvr>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5538" name="Rectangle 2"/>
          <p:cNvSpPr>
            <a:spLocks noGrp="1" noChangeArrowheads="1"/>
          </p:cNvSpPr>
          <p:nvPr>
            <p:ph type="body" idx="1"/>
          </p:nvPr>
        </p:nvSpPr>
        <p:spPr>
          <a:xfrm>
            <a:off x="457200" y="620713"/>
            <a:ext cx="8229600" cy="5505450"/>
          </a:xfrm>
        </p:spPr>
        <p:txBody>
          <a:bodyPr/>
          <a:lstStyle/>
          <a:p>
            <a:pPr lvl="0">
              <a:buNone/>
              <a:defRPr/>
            </a:pPr>
            <a:r>
              <a:rPr lang="sr-Cyrl-RS" b="1" dirty="0">
                <a:solidFill>
                  <a:prstClr val="black"/>
                </a:solidFill>
              </a:rPr>
              <a:t>Одговор:</a:t>
            </a:r>
          </a:p>
          <a:p>
            <a:pPr lvl="0">
              <a:buNone/>
              <a:defRPr/>
            </a:pPr>
            <a:endParaRPr lang="en-US" b="1" dirty="0">
              <a:solidFill>
                <a:prstClr val="black"/>
              </a:solidFill>
            </a:endParaRPr>
          </a:p>
          <a:p>
            <a:pPr lvl="0">
              <a:buNone/>
              <a:defRPr/>
            </a:pPr>
            <a:r>
              <a:rPr lang="sr-Cyrl-RS" sz="2400" dirty="0">
                <a:solidFill>
                  <a:prstClr val="black"/>
                </a:solidFill>
              </a:rPr>
              <a:t>Живот у лошим хигијенско-санитарним условима</a:t>
            </a:r>
          </a:p>
          <a:p>
            <a:pPr lvl="0">
              <a:buNone/>
              <a:defRPr/>
            </a:pPr>
            <a:r>
              <a:rPr lang="sr-Cyrl-RS" sz="2400" dirty="0">
                <a:solidFill>
                  <a:prstClr val="black"/>
                </a:solidFill>
              </a:rPr>
              <a:t>Недостатак канализационе мреже</a:t>
            </a:r>
          </a:p>
          <a:p>
            <a:pPr marL="49213" lvl="0" indent="-49213">
              <a:buNone/>
              <a:defRPr/>
            </a:pPr>
            <a:r>
              <a:rPr lang="sr-Cyrl-RS" sz="2400" dirty="0">
                <a:solidFill>
                  <a:prstClr val="black"/>
                </a:solidFill>
              </a:rPr>
              <a:t>Скорашње обољење једног укућана и неколико особа из ближег окружења</a:t>
            </a:r>
          </a:p>
        </p:txBody>
      </p:sp>
    </p:spTree>
  </p:cSld>
  <p:clrMapOvr>
    <a:masterClrMapping/>
  </p:clrMapOvr>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1682" name="Rectangle 2"/>
          <p:cNvSpPr>
            <a:spLocks noGrp="1" noChangeArrowheads="1"/>
          </p:cNvSpPr>
          <p:nvPr>
            <p:ph type="body" idx="1"/>
          </p:nvPr>
        </p:nvSpPr>
        <p:spPr>
          <a:xfrm>
            <a:off x="457200" y="549275"/>
            <a:ext cx="8229600" cy="5576888"/>
          </a:xfrm>
        </p:spPr>
        <p:txBody>
          <a:bodyPr/>
          <a:lstStyle/>
          <a:p>
            <a:pPr lvl="0">
              <a:buNone/>
              <a:defRPr/>
            </a:pPr>
            <a:r>
              <a:rPr lang="sr-Cyrl-RS" b="1" dirty="0">
                <a:solidFill>
                  <a:prstClr val="black"/>
                </a:solidFill>
              </a:rPr>
              <a:t>Питање бр. 4</a:t>
            </a:r>
            <a:endParaRPr lang="sr-Cyrl-RS" dirty="0">
              <a:solidFill>
                <a:srgbClr val="66FF33"/>
              </a:solidFill>
            </a:endParaRPr>
          </a:p>
          <a:p>
            <a:pPr>
              <a:buNone/>
              <a:defRPr/>
            </a:pPr>
            <a:endParaRPr lang="sr-Cyrl-RS" dirty="0">
              <a:solidFill>
                <a:srgbClr val="66FF33"/>
              </a:solidFill>
            </a:endParaRPr>
          </a:p>
          <a:p>
            <a:pPr marL="49213" indent="-49213">
              <a:buNone/>
              <a:defRPr/>
            </a:pPr>
            <a:r>
              <a:rPr lang="sr-Cyrl-RS" sz="2400" dirty="0"/>
              <a:t>Који се симптом први јавља а последњи ишчезава у акутном вирусном хепатитису?</a:t>
            </a:r>
            <a:endParaRPr lang="sr-Latn-CS" sz="2400" dirty="0"/>
          </a:p>
        </p:txBody>
      </p:sp>
    </p:spTree>
  </p:cSld>
  <p:clrMapOvr>
    <a:masterClrMapping/>
  </p:clrMapOvr>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3730" name="Rectangle 2"/>
          <p:cNvSpPr>
            <a:spLocks noGrp="1" noChangeArrowheads="1"/>
          </p:cNvSpPr>
          <p:nvPr>
            <p:ph type="body" idx="1"/>
          </p:nvPr>
        </p:nvSpPr>
        <p:spPr>
          <a:xfrm>
            <a:off x="457200" y="549275"/>
            <a:ext cx="8229600" cy="5576888"/>
          </a:xfrm>
        </p:spPr>
        <p:txBody>
          <a:bodyPr/>
          <a:lstStyle/>
          <a:p>
            <a:pPr eaLnBrk="1" hangingPunct="1">
              <a:buFontTx/>
              <a:buNone/>
              <a:defRPr/>
            </a:pPr>
            <a:r>
              <a:rPr lang="sr-Cyrl-RS" b="1" dirty="0"/>
              <a:t>Одговор:</a:t>
            </a:r>
            <a:endParaRPr lang="sr-Latn-CS" b="1" dirty="0"/>
          </a:p>
          <a:p>
            <a:pPr eaLnBrk="1" hangingPunct="1">
              <a:buFontTx/>
              <a:buNone/>
              <a:defRPr/>
            </a:pPr>
            <a:endParaRPr lang="sr-Latn-CS" dirty="0">
              <a:solidFill>
                <a:srgbClr val="66FF33"/>
              </a:solidFill>
            </a:endParaRPr>
          </a:p>
          <a:p>
            <a:pPr eaLnBrk="1" hangingPunct="1">
              <a:buClr>
                <a:srgbClr val="66FF33"/>
              </a:buClr>
              <a:buNone/>
              <a:defRPr/>
            </a:pPr>
            <a:r>
              <a:rPr lang="sr-Cyrl-RS" sz="2400" dirty="0"/>
              <a:t>малаксалост</a:t>
            </a:r>
            <a:endParaRPr lang="en-US" sz="2400" dirty="0"/>
          </a:p>
        </p:txBody>
      </p:sp>
    </p:spTree>
  </p:cSld>
  <p:clrMapOvr>
    <a:masterClrMapping/>
  </p:clrMapOvr>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3186" name="Rectangle 2"/>
          <p:cNvSpPr>
            <a:spLocks noGrp="1" noChangeArrowheads="1"/>
          </p:cNvSpPr>
          <p:nvPr>
            <p:ph type="body" idx="1"/>
          </p:nvPr>
        </p:nvSpPr>
        <p:spPr>
          <a:xfrm>
            <a:off x="457200" y="549275"/>
            <a:ext cx="8229600" cy="5576888"/>
          </a:xfrm>
        </p:spPr>
        <p:txBody>
          <a:bodyPr/>
          <a:lstStyle/>
          <a:p>
            <a:pPr lvl="0">
              <a:buNone/>
              <a:defRPr/>
            </a:pPr>
            <a:r>
              <a:rPr lang="sr-Cyrl-RS" b="1" dirty="0">
                <a:solidFill>
                  <a:prstClr val="black"/>
                </a:solidFill>
              </a:rPr>
              <a:t>Питање бр. 5</a:t>
            </a:r>
            <a:endParaRPr lang="sr-Cyrl-RS" dirty="0">
              <a:solidFill>
                <a:srgbClr val="66FF33"/>
              </a:solidFill>
            </a:endParaRPr>
          </a:p>
          <a:p>
            <a:pPr eaLnBrk="1" hangingPunct="1">
              <a:buFontTx/>
              <a:buNone/>
              <a:defRPr/>
            </a:pPr>
            <a:endParaRPr lang="sr-Cyrl-RS" dirty="0">
              <a:solidFill>
                <a:srgbClr val="66FF33"/>
              </a:solidFill>
            </a:endParaRPr>
          </a:p>
          <a:p>
            <a:pPr marL="49213" indent="-49213">
              <a:buNone/>
              <a:defRPr/>
            </a:pPr>
            <a:r>
              <a:rPr lang="sr-Cyrl-RS" sz="2400" dirty="0"/>
              <a:t>Која је типична биохемијска промена која најчешће указује на авх? </a:t>
            </a:r>
            <a:endParaRPr lang="sr-Latn-CS" sz="2400" dirty="0"/>
          </a:p>
        </p:txBody>
      </p:sp>
    </p:spTree>
  </p:cSld>
  <p:clrMapOvr>
    <a:masterClrMapping/>
  </p:clrMapOvr>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4210" name="Rectangle 2"/>
          <p:cNvSpPr>
            <a:spLocks noGrp="1" noChangeArrowheads="1"/>
          </p:cNvSpPr>
          <p:nvPr>
            <p:ph type="body" idx="1"/>
          </p:nvPr>
        </p:nvSpPr>
        <p:spPr>
          <a:xfrm>
            <a:off x="457200" y="549275"/>
            <a:ext cx="8229600" cy="5576888"/>
          </a:xfrm>
        </p:spPr>
        <p:txBody>
          <a:bodyPr/>
          <a:lstStyle/>
          <a:p>
            <a:pPr>
              <a:buNone/>
              <a:defRPr/>
            </a:pPr>
            <a:r>
              <a:rPr lang="sr-Cyrl-RS" b="1" dirty="0"/>
              <a:t>Одговор:</a:t>
            </a:r>
            <a:endParaRPr lang="sr-Latn-CS" b="1" dirty="0"/>
          </a:p>
          <a:p>
            <a:pPr eaLnBrk="1" hangingPunct="1">
              <a:buFontTx/>
              <a:buNone/>
              <a:defRPr/>
            </a:pPr>
            <a:endParaRPr lang="sr-Cyrl-RS" dirty="0"/>
          </a:p>
          <a:p>
            <a:pPr marL="0" indent="0">
              <a:buNone/>
              <a:defRPr/>
            </a:pPr>
            <a:r>
              <a:rPr lang="sr-Cyrl-RS" sz="2400" dirty="0"/>
              <a:t>Повишена активност серумских трансаминаза ( АСТ, АЛТ)</a:t>
            </a:r>
            <a:endParaRPr lang="sr-Latn-CS" sz="2400" dirty="0"/>
          </a:p>
        </p:txBody>
      </p:sp>
    </p:spTree>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5"/>
          <p:cNvSpPr>
            <a:spLocks noChangeArrowheads="1"/>
          </p:cNvSpPr>
          <p:nvPr/>
        </p:nvSpPr>
        <p:spPr bwMode="auto">
          <a:xfrm>
            <a:off x="609600" y="1916113"/>
            <a:ext cx="8096250" cy="4637087"/>
          </a:xfrm>
          <a:prstGeom prst="rect">
            <a:avLst/>
          </a:prstGeom>
          <a:noFill/>
          <a:ln w="9525">
            <a:noFill/>
            <a:miter lim="800000"/>
            <a:headEnd/>
            <a:tailEnd/>
          </a:ln>
        </p:spPr>
        <p:txBody>
          <a:bodyPr/>
          <a:lstStyle/>
          <a:p>
            <a:pPr marL="342900" indent="-342900">
              <a:spcBef>
                <a:spcPct val="20000"/>
              </a:spcBef>
              <a:buFont typeface="Wingdings" pitchFamily="2" charset="2"/>
              <a:buChar char="§"/>
            </a:pPr>
            <a:r>
              <a:rPr lang="sr-Cyrl-RS" altLang="en-US" sz="2000" b="1" dirty="0"/>
              <a:t>Генералије: </a:t>
            </a:r>
            <a:r>
              <a:rPr lang="sr-Cyrl-RS" altLang="en-US" sz="2000" dirty="0"/>
              <a:t>Болесник ДЈ, 14 год., ученик, из Крагујевца</a:t>
            </a:r>
          </a:p>
          <a:p>
            <a:pPr marL="342900" indent="-342900">
              <a:spcBef>
                <a:spcPct val="20000"/>
              </a:spcBef>
              <a:buFont typeface="Wingdings" pitchFamily="2" charset="2"/>
              <a:buChar char="§"/>
            </a:pPr>
            <a:endParaRPr lang="sr-Cyrl-RS" altLang="en-US" sz="2000" dirty="0"/>
          </a:p>
          <a:p>
            <a:pPr marL="342900" indent="-342900">
              <a:spcBef>
                <a:spcPct val="20000"/>
              </a:spcBef>
              <a:buFont typeface="Wingdings" pitchFamily="2" charset="2"/>
              <a:buChar char="§"/>
            </a:pPr>
            <a:r>
              <a:rPr lang="sr-Cyrl-RS" altLang="en-US" sz="2000" b="1" dirty="0"/>
              <a:t>Датум хоспитализације: </a:t>
            </a:r>
            <a:r>
              <a:rPr lang="sr-Cyrl-RS" altLang="en-US" sz="2000" dirty="0"/>
              <a:t>12. 03. 2008. године</a:t>
            </a:r>
            <a:endParaRPr lang="sr-Latn-CS" altLang="en-US" sz="2000" dirty="0"/>
          </a:p>
        </p:txBody>
      </p:sp>
      <p:sp>
        <p:nvSpPr>
          <p:cNvPr id="619523" name="Rectangle 3"/>
          <p:cNvSpPr>
            <a:spLocks noChangeArrowheads="1"/>
          </p:cNvSpPr>
          <p:nvPr/>
        </p:nvSpPr>
        <p:spPr bwMode="auto">
          <a:xfrm>
            <a:off x="468313" y="0"/>
            <a:ext cx="8229600" cy="1143000"/>
          </a:xfrm>
          <a:prstGeom prst="rect">
            <a:avLst/>
          </a:prstGeom>
          <a:noFill/>
          <a:ln w="9525">
            <a:noFill/>
            <a:miter lim="800000"/>
            <a:headEnd/>
            <a:tailEnd/>
          </a:ln>
          <a:effectLst/>
        </p:spPr>
        <p:txBody>
          <a:bodyPr anchor="ctr"/>
          <a:lstStyle/>
          <a:p>
            <a:pPr algn="ctr" eaLnBrk="1" hangingPunct="1">
              <a:defRPr/>
            </a:pPr>
            <a:r>
              <a:rPr lang="sr-Cyrl-RS" sz="3200" b="1" dirty="0"/>
              <a:t>Приказ случаја</a:t>
            </a:r>
            <a:endParaRPr lang="sr-Latn-CS" sz="3200" b="1" dirty="0"/>
          </a:p>
        </p:txBody>
      </p:sp>
    </p:spTree>
  </p:cSld>
  <p:clrMapOvr>
    <a:masterClrMapping/>
  </p:clrMapOvr>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6258" name="Rectangle 2"/>
          <p:cNvSpPr>
            <a:spLocks noGrp="1" noChangeArrowheads="1"/>
          </p:cNvSpPr>
          <p:nvPr>
            <p:ph type="body" idx="1"/>
          </p:nvPr>
        </p:nvSpPr>
        <p:spPr>
          <a:xfrm>
            <a:off x="457200" y="620713"/>
            <a:ext cx="8229600" cy="5505450"/>
          </a:xfrm>
        </p:spPr>
        <p:txBody>
          <a:bodyPr/>
          <a:lstStyle/>
          <a:p>
            <a:pPr lvl="0">
              <a:buNone/>
              <a:defRPr/>
            </a:pPr>
            <a:r>
              <a:rPr lang="sr-Cyrl-RS" b="1" dirty="0">
                <a:solidFill>
                  <a:prstClr val="black"/>
                </a:solidFill>
              </a:rPr>
              <a:t>Питање бр. 6</a:t>
            </a:r>
            <a:endParaRPr lang="sr-Cyrl-RS" dirty="0">
              <a:solidFill>
                <a:srgbClr val="66FF33"/>
              </a:solidFill>
            </a:endParaRPr>
          </a:p>
          <a:p>
            <a:pPr eaLnBrk="1" hangingPunct="1">
              <a:buFontTx/>
              <a:buNone/>
              <a:defRPr/>
            </a:pPr>
            <a:endParaRPr lang="sr-Cyrl-RS" dirty="0">
              <a:solidFill>
                <a:srgbClr val="66FF33"/>
              </a:solidFill>
            </a:endParaRPr>
          </a:p>
          <a:p>
            <a:pPr>
              <a:buNone/>
              <a:defRPr/>
            </a:pPr>
            <a:r>
              <a:rPr lang="sr-Cyrl-RS" sz="2400" dirty="0"/>
              <a:t>Које вредности серумских трансаминаза упућују на авх?</a:t>
            </a:r>
            <a:endParaRPr lang="sr-Latn-CS" sz="2400" dirty="0"/>
          </a:p>
        </p:txBody>
      </p:sp>
    </p:spTree>
  </p:cSld>
  <p:clrMapOvr>
    <a:masterClrMapping/>
  </p:clrMapOvr>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8306" name="Rectangle 2"/>
          <p:cNvSpPr>
            <a:spLocks noGrp="1" noChangeArrowheads="1"/>
          </p:cNvSpPr>
          <p:nvPr>
            <p:ph type="body" idx="1"/>
          </p:nvPr>
        </p:nvSpPr>
        <p:spPr>
          <a:xfrm>
            <a:off x="457200" y="549275"/>
            <a:ext cx="8229600" cy="5576888"/>
          </a:xfrm>
        </p:spPr>
        <p:txBody>
          <a:bodyPr/>
          <a:lstStyle/>
          <a:p>
            <a:pPr>
              <a:buNone/>
              <a:defRPr/>
            </a:pPr>
            <a:r>
              <a:rPr lang="sr-Cyrl-RS" b="1" dirty="0"/>
              <a:t>Одговор:</a:t>
            </a:r>
            <a:endParaRPr lang="sr-Latn-CS" b="1" dirty="0"/>
          </a:p>
          <a:p>
            <a:pPr eaLnBrk="1" hangingPunct="1">
              <a:buFontTx/>
              <a:buNone/>
              <a:defRPr/>
            </a:pPr>
            <a:endParaRPr lang="sr-Cyrl-RS" dirty="0"/>
          </a:p>
          <a:p>
            <a:pPr marL="49213" indent="-49213">
              <a:buNone/>
              <a:defRPr/>
            </a:pPr>
            <a:r>
              <a:rPr lang="sr-Cyrl-RS" sz="2400" dirty="0"/>
              <a:t>Десетоструко и више повећана активност серумских трансаминаза</a:t>
            </a:r>
            <a:endParaRPr lang="sr-Latn-CS" sz="2400" dirty="0"/>
          </a:p>
        </p:txBody>
      </p:sp>
    </p:spTree>
  </p:cSld>
  <p:clrMapOvr>
    <a:masterClrMapping/>
  </p:clrMapOvr>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0354" name="Rectangle 2"/>
          <p:cNvSpPr>
            <a:spLocks noGrp="1" noChangeArrowheads="1"/>
          </p:cNvSpPr>
          <p:nvPr>
            <p:ph type="body" idx="1"/>
          </p:nvPr>
        </p:nvSpPr>
        <p:spPr>
          <a:xfrm>
            <a:off x="457200" y="692150"/>
            <a:ext cx="8229600" cy="5434013"/>
          </a:xfrm>
        </p:spPr>
        <p:txBody>
          <a:bodyPr/>
          <a:lstStyle/>
          <a:p>
            <a:pPr lvl="0">
              <a:buNone/>
              <a:defRPr/>
            </a:pPr>
            <a:r>
              <a:rPr lang="sr-Cyrl-RS" b="1" dirty="0">
                <a:solidFill>
                  <a:prstClr val="black"/>
                </a:solidFill>
              </a:rPr>
              <a:t>Питање бр. 7</a:t>
            </a:r>
            <a:endParaRPr lang="sr-Cyrl-RS" dirty="0"/>
          </a:p>
          <a:p>
            <a:pPr lvl="0">
              <a:buNone/>
              <a:defRPr/>
            </a:pPr>
            <a:endParaRPr lang="sr-Cyrl-RS" dirty="0">
              <a:solidFill>
                <a:srgbClr val="66FF33"/>
              </a:solidFill>
            </a:endParaRPr>
          </a:p>
          <a:p>
            <a:pPr marL="0" lvl="0" indent="0">
              <a:buNone/>
              <a:defRPr/>
            </a:pPr>
            <a:r>
              <a:rPr lang="sr-Cyrl-RS" sz="2400" dirty="0"/>
              <a:t>Које лабораторијске анализе омогућавају постављање етиолошке дијагнозе авх?</a:t>
            </a:r>
          </a:p>
        </p:txBody>
      </p:sp>
    </p:spTree>
  </p:cSld>
  <p:clrMapOvr>
    <a:masterClrMapping/>
  </p:clrMapOvr>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2402" name="Rectangle 2"/>
          <p:cNvSpPr>
            <a:spLocks noGrp="1" noChangeArrowheads="1"/>
          </p:cNvSpPr>
          <p:nvPr>
            <p:ph type="body" idx="1"/>
          </p:nvPr>
        </p:nvSpPr>
        <p:spPr>
          <a:xfrm>
            <a:off x="457200" y="692150"/>
            <a:ext cx="8229600" cy="5434013"/>
          </a:xfrm>
        </p:spPr>
        <p:txBody>
          <a:bodyPr/>
          <a:lstStyle/>
          <a:p>
            <a:pPr>
              <a:buNone/>
              <a:defRPr/>
            </a:pPr>
            <a:r>
              <a:rPr lang="sr-Cyrl-RS" b="1" dirty="0"/>
              <a:t>Одговор:</a:t>
            </a:r>
            <a:endParaRPr lang="sr-Latn-CS" b="1" dirty="0"/>
          </a:p>
          <a:p>
            <a:pPr eaLnBrk="1" hangingPunct="1">
              <a:buFontTx/>
              <a:buNone/>
              <a:defRPr/>
            </a:pPr>
            <a:endParaRPr lang="sr-Latn-CS" u="sng" dirty="0">
              <a:solidFill>
                <a:srgbClr val="66FF33"/>
              </a:solidFill>
            </a:endParaRPr>
          </a:p>
          <a:p>
            <a:pPr>
              <a:buClr>
                <a:srgbClr val="66FF33"/>
              </a:buClr>
              <a:buNone/>
              <a:defRPr/>
            </a:pPr>
            <a:r>
              <a:rPr lang="sr-Cyrl-RS" sz="2400" dirty="0"/>
              <a:t>Серолошке: анти</a:t>
            </a:r>
            <a:r>
              <a:rPr lang="en-US" sz="2400" dirty="0"/>
              <a:t> HAV IgM, HBsAg, </a:t>
            </a:r>
            <a:r>
              <a:rPr lang="sr-Cyrl-RS" sz="2400" dirty="0"/>
              <a:t>анти</a:t>
            </a:r>
            <a:r>
              <a:rPr lang="en-US" sz="2400" dirty="0"/>
              <a:t> HBc IgM, </a:t>
            </a:r>
            <a:r>
              <a:rPr lang="sr-Cyrl-RS" sz="2400" dirty="0"/>
              <a:t>анти</a:t>
            </a:r>
            <a:r>
              <a:rPr lang="en-US" sz="2400" dirty="0"/>
              <a:t> HCV</a:t>
            </a:r>
            <a:endParaRPr lang="sr-Cyrl-RS" sz="2400" dirty="0"/>
          </a:p>
          <a:p>
            <a:pPr>
              <a:buClr>
                <a:srgbClr val="66FF33"/>
              </a:buClr>
              <a:buFont typeface="Wingdings" pitchFamily="2" charset="2"/>
              <a:buChar char="§"/>
              <a:defRPr/>
            </a:pPr>
            <a:endParaRPr lang="sr-Cyrl-RS" sz="2400" dirty="0"/>
          </a:p>
          <a:p>
            <a:pPr marL="49213" indent="-49213">
              <a:buClr>
                <a:srgbClr val="66FF33"/>
              </a:buClr>
              <a:buNone/>
              <a:defRPr/>
            </a:pPr>
            <a:r>
              <a:rPr lang="sr-Cyrl-RS" sz="2400" dirty="0"/>
              <a:t>Вирусолошке: Реакција ланчане полимеризаије </a:t>
            </a:r>
            <a:r>
              <a:rPr lang="en-US" sz="2400" dirty="0"/>
              <a:t> (PCR)-HAV RNK, HBV DNK, HCV RNK</a:t>
            </a:r>
            <a:r>
              <a:rPr lang="sr-Cyrl-RS" sz="2400" dirty="0"/>
              <a:t> итд.</a:t>
            </a:r>
            <a:endParaRPr lang="en-US" sz="2400" dirty="0"/>
          </a:p>
        </p:txBody>
      </p:sp>
    </p:spTree>
  </p:cSld>
  <p:clrMapOvr>
    <a:masterClrMapping/>
  </p:clrMapOvr>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4450" name="Rectangle 2"/>
          <p:cNvSpPr>
            <a:spLocks noGrp="1" noChangeArrowheads="1"/>
          </p:cNvSpPr>
          <p:nvPr>
            <p:ph type="body" idx="1"/>
          </p:nvPr>
        </p:nvSpPr>
        <p:spPr>
          <a:xfrm>
            <a:off x="457200" y="549275"/>
            <a:ext cx="8229600" cy="5576888"/>
          </a:xfrm>
        </p:spPr>
        <p:txBody>
          <a:bodyPr/>
          <a:lstStyle/>
          <a:p>
            <a:pPr lvl="0">
              <a:buNone/>
              <a:defRPr/>
            </a:pPr>
            <a:r>
              <a:rPr lang="sr-Cyrl-RS" b="1" dirty="0">
                <a:solidFill>
                  <a:prstClr val="black"/>
                </a:solidFill>
              </a:rPr>
              <a:t>Питање бр. 8</a:t>
            </a:r>
            <a:endParaRPr lang="sr-Cyrl-RS" dirty="0"/>
          </a:p>
          <a:p>
            <a:pPr lvl="0">
              <a:buNone/>
              <a:defRPr/>
            </a:pPr>
            <a:endParaRPr lang="sr-Cyrl-RS" dirty="0"/>
          </a:p>
          <a:p>
            <a:pPr lvl="0">
              <a:buNone/>
              <a:defRPr/>
            </a:pPr>
            <a:r>
              <a:rPr lang="sr-Cyrl-RS" sz="2400" dirty="0"/>
              <a:t>Како се лечи акутни вирусни хепатитис А?</a:t>
            </a:r>
          </a:p>
        </p:txBody>
      </p:sp>
    </p:spTree>
  </p:cSld>
  <p:clrMapOvr>
    <a:masterClrMapping/>
  </p:clrMapOvr>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6498" name="Rectangle 2"/>
          <p:cNvSpPr>
            <a:spLocks noGrp="1" noChangeArrowheads="1"/>
          </p:cNvSpPr>
          <p:nvPr>
            <p:ph type="body" idx="1"/>
          </p:nvPr>
        </p:nvSpPr>
        <p:spPr>
          <a:xfrm>
            <a:off x="457200" y="549275"/>
            <a:ext cx="8229600" cy="5576888"/>
          </a:xfrm>
        </p:spPr>
        <p:txBody>
          <a:bodyPr/>
          <a:lstStyle/>
          <a:p>
            <a:pPr>
              <a:buNone/>
              <a:defRPr/>
            </a:pPr>
            <a:r>
              <a:rPr lang="sr-Cyrl-RS" b="1" dirty="0"/>
              <a:t>Одговор:</a:t>
            </a:r>
            <a:endParaRPr lang="sr-Latn-CS" b="1" dirty="0"/>
          </a:p>
          <a:p>
            <a:pPr>
              <a:buNone/>
              <a:defRPr/>
            </a:pPr>
            <a:endParaRPr lang="sr-Latn-CS" u="sng" dirty="0">
              <a:solidFill>
                <a:srgbClr val="66FF33"/>
              </a:solidFill>
            </a:endParaRPr>
          </a:p>
          <a:p>
            <a:pPr>
              <a:buClr>
                <a:srgbClr val="66FF33"/>
              </a:buClr>
              <a:buNone/>
              <a:defRPr/>
            </a:pPr>
            <a:r>
              <a:rPr lang="sr-Cyrl-RS" sz="2400" dirty="0"/>
              <a:t>Симптоматски</a:t>
            </a:r>
            <a:endParaRPr lang="en-US" dirty="0"/>
          </a:p>
        </p:txBody>
      </p:sp>
    </p:spTree>
  </p:cSld>
  <p:clrMapOvr>
    <a:masterClrMapping/>
  </p:clrMapOvr>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5">
            <a:extLst>
              <a:ext uri="{FF2B5EF4-FFF2-40B4-BE49-F238E27FC236}">
                <a16:creationId xmlns:a16="http://schemas.microsoft.com/office/drawing/2014/main" id="{C5BA7E58-BA6C-4B80-B34B-F0D4D934095C}"/>
              </a:ext>
            </a:extLst>
          </p:cNvPr>
          <p:cNvSpPr>
            <a:spLocks noGrp="1"/>
          </p:cNvSpPr>
          <p:nvPr>
            <p:ph type="sldNum" sz="quarter" idx="12"/>
          </p:nvPr>
        </p:nvSpPr>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defRPr/>
            </a:pPr>
            <a:fld id="{A1D59E6F-5C57-457E-826F-FC9C4F0E568B}" type="slidenum">
              <a:rPr lang="en-US" altLang="en-US" smtClean="0">
                <a:latin typeface="Tahoma" panose="020B0604030504040204" pitchFamily="34" charset="0"/>
              </a:rPr>
              <a:pPr>
                <a:defRPr/>
              </a:pPr>
              <a:t>26</a:t>
            </a:fld>
            <a:endParaRPr lang="en-US" altLang="en-US">
              <a:latin typeface="Tahoma" panose="020B0604030504040204" pitchFamily="34" charset="0"/>
            </a:endParaRPr>
          </a:p>
        </p:txBody>
      </p:sp>
      <p:sp>
        <p:nvSpPr>
          <p:cNvPr id="293892" name="Rectangle 2">
            <a:extLst>
              <a:ext uri="{FF2B5EF4-FFF2-40B4-BE49-F238E27FC236}">
                <a16:creationId xmlns:a16="http://schemas.microsoft.com/office/drawing/2014/main" id="{25735FB1-0B67-4ED5-8C9E-ACD55A8AEB70}"/>
              </a:ext>
            </a:extLst>
          </p:cNvPr>
          <p:cNvSpPr>
            <a:spLocks noChangeArrowheads="1"/>
          </p:cNvSpPr>
          <p:nvPr/>
        </p:nvSpPr>
        <p:spPr bwMode="auto">
          <a:xfrm>
            <a:off x="1921669" y="828031"/>
            <a:ext cx="5898859" cy="461665"/>
          </a:xfrm>
          <a:prstGeom prst="rect">
            <a:avLst/>
          </a:prstGeom>
          <a:noFill/>
          <a:ln w="9525">
            <a:solidFill>
              <a:schemeClr val="bg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Clr>
                <a:schemeClr val="hlink"/>
              </a:buClr>
              <a:buSzPct val="70000"/>
              <a:buFont typeface="Wingdings" panose="05000000000000000000" pitchFamily="2" charset="2"/>
              <a:buChar char="n"/>
              <a:defRPr sz="3200">
                <a:solidFill>
                  <a:schemeClr val="tx1"/>
                </a:solidFill>
                <a:latin typeface="Tahoma" panose="020B0604030504040204" pitchFamily="34" charset="0"/>
              </a:defRPr>
            </a:lvl1pPr>
            <a:lvl2pPr marL="742950" indent="-285750">
              <a:spcBef>
                <a:spcPct val="20000"/>
              </a:spcBef>
              <a:buClr>
                <a:schemeClr val="tx1"/>
              </a:buClr>
              <a:buChar char="–"/>
              <a:defRPr sz="2800">
                <a:solidFill>
                  <a:schemeClr val="tx1"/>
                </a:solidFill>
                <a:latin typeface="Tahoma" panose="020B0604030504040204" pitchFamily="34" charset="0"/>
              </a:defRPr>
            </a:lvl2pPr>
            <a:lvl3pPr marL="1143000" indent="-228600">
              <a:spcBef>
                <a:spcPct val="20000"/>
              </a:spcBef>
              <a:buClr>
                <a:schemeClr val="hlink"/>
              </a:buClr>
              <a:buSzPct val="70000"/>
              <a:buFont typeface="Wingdings" panose="05000000000000000000" pitchFamily="2" charset="2"/>
              <a:buChar char="n"/>
              <a:defRPr sz="2400">
                <a:solidFill>
                  <a:schemeClr val="tx1"/>
                </a:solidFill>
                <a:latin typeface="Tahoma" panose="020B0604030504040204" pitchFamily="34" charset="0"/>
              </a:defRPr>
            </a:lvl3pPr>
            <a:lvl4pPr marL="1600200" indent="-228600">
              <a:spcBef>
                <a:spcPct val="20000"/>
              </a:spcBef>
              <a:buClr>
                <a:schemeClr val="tx1"/>
              </a:buClr>
              <a:buChar char="–"/>
              <a:defRPr sz="2000">
                <a:solidFill>
                  <a:schemeClr val="tx1"/>
                </a:solidFill>
                <a:latin typeface="Tahoma" panose="020B0604030504040204" pitchFamily="34" charset="0"/>
              </a:defRPr>
            </a:lvl4pPr>
            <a:lvl5pPr marL="2057400" indent="-228600">
              <a:spcBef>
                <a:spcPct val="20000"/>
              </a:spcBef>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5pPr>
            <a:lvl6pPr marL="25146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6pPr>
            <a:lvl7pPr marL="29718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7pPr>
            <a:lvl8pPr marL="34290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8pPr>
            <a:lvl9pPr marL="38862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9pPr>
          </a:lstStyle>
          <a:p>
            <a:pPr eaLnBrk="1" hangingPunct="1">
              <a:spcBef>
                <a:spcPct val="0"/>
              </a:spcBef>
              <a:buClrTx/>
              <a:buSzTx/>
              <a:buFontTx/>
              <a:buNone/>
            </a:pPr>
            <a:r>
              <a:rPr lang="sr-Cyrl-RS" altLang="en-US" sz="2400" b="1" dirty="0">
                <a:latin typeface="+mj-lt"/>
              </a:rPr>
              <a:t>Заразна жутица</a:t>
            </a:r>
            <a:r>
              <a:rPr lang="en-US" altLang="en-US" sz="2400" b="1" dirty="0">
                <a:latin typeface="+mj-lt"/>
              </a:rPr>
              <a:t> – </a:t>
            </a:r>
            <a:r>
              <a:rPr lang="en-US" altLang="en-US" sz="2400" b="1" i="1" dirty="0">
                <a:latin typeface="+mj-lt"/>
              </a:rPr>
              <a:t>HEPATITIS VIROSA ACUTA</a:t>
            </a:r>
            <a:r>
              <a:rPr lang="en-US" altLang="en-US" sz="2400" b="1" dirty="0">
                <a:latin typeface="+mj-lt"/>
              </a:rPr>
              <a:t> </a:t>
            </a:r>
          </a:p>
        </p:txBody>
      </p:sp>
      <p:sp>
        <p:nvSpPr>
          <p:cNvPr id="293893" name="Text Box 3">
            <a:extLst>
              <a:ext uri="{FF2B5EF4-FFF2-40B4-BE49-F238E27FC236}">
                <a16:creationId xmlns:a16="http://schemas.microsoft.com/office/drawing/2014/main" id="{4081B30A-7509-4C94-AA31-9CCC2D909AA4}"/>
              </a:ext>
            </a:extLst>
          </p:cNvPr>
          <p:cNvSpPr txBox="1">
            <a:spLocks noChangeArrowheads="1"/>
          </p:cNvSpPr>
          <p:nvPr/>
        </p:nvSpPr>
        <p:spPr bwMode="auto">
          <a:xfrm>
            <a:off x="0" y="1892300"/>
            <a:ext cx="9143999" cy="429656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171450" indent="-171450">
              <a:spcBef>
                <a:spcPct val="20000"/>
              </a:spcBef>
              <a:buClr>
                <a:schemeClr val="hlink"/>
              </a:buClr>
              <a:buSzPct val="70000"/>
              <a:buFont typeface="Wingdings" panose="05000000000000000000" pitchFamily="2" charset="2"/>
              <a:buChar char="n"/>
              <a:defRPr sz="3200">
                <a:solidFill>
                  <a:schemeClr val="tx1"/>
                </a:solidFill>
                <a:latin typeface="Tahoma" panose="020B0604030504040204" pitchFamily="34" charset="0"/>
              </a:defRPr>
            </a:lvl1pPr>
            <a:lvl2pPr marL="742950" indent="-285750">
              <a:spcBef>
                <a:spcPct val="20000"/>
              </a:spcBef>
              <a:buClr>
                <a:schemeClr val="tx1"/>
              </a:buClr>
              <a:buChar char="–"/>
              <a:defRPr sz="2800">
                <a:solidFill>
                  <a:schemeClr val="tx1"/>
                </a:solidFill>
                <a:latin typeface="Tahoma" panose="020B0604030504040204" pitchFamily="34" charset="0"/>
              </a:defRPr>
            </a:lvl2pPr>
            <a:lvl3pPr marL="1143000" indent="-228600">
              <a:spcBef>
                <a:spcPct val="20000"/>
              </a:spcBef>
              <a:buClr>
                <a:schemeClr val="hlink"/>
              </a:buClr>
              <a:buSzPct val="70000"/>
              <a:buFont typeface="Wingdings" panose="05000000000000000000" pitchFamily="2" charset="2"/>
              <a:buChar char="n"/>
              <a:defRPr sz="2400">
                <a:solidFill>
                  <a:schemeClr val="tx1"/>
                </a:solidFill>
                <a:latin typeface="Tahoma" panose="020B0604030504040204" pitchFamily="34" charset="0"/>
              </a:defRPr>
            </a:lvl3pPr>
            <a:lvl4pPr marL="1600200" indent="-228600">
              <a:spcBef>
                <a:spcPct val="20000"/>
              </a:spcBef>
              <a:buClr>
                <a:schemeClr val="tx1"/>
              </a:buClr>
              <a:buChar char="–"/>
              <a:defRPr sz="2000">
                <a:solidFill>
                  <a:schemeClr val="tx1"/>
                </a:solidFill>
                <a:latin typeface="Tahoma" panose="020B0604030504040204" pitchFamily="34" charset="0"/>
              </a:defRPr>
            </a:lvl4pPr>
            <a:lvl5pPr marL="2057400" indent="-228600">
              <a:spcBef>
                <a:spcPct val="20000"/>
              </a:spcBef>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5pPr>
            <a:lvl6pPr marL="25146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6pPr>
            <a:lvl7pPr marL="29718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7pPr>
            <a:lvl8pPr marL="34290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8pPr>
            <a:lvl9pPr marL="38862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9pPr>
          </a:lstStyle>
          <a:p>
            <a:pPr algn="just">
              <a:spcBef>
                <a:spcPct val="0"/>
              </a:spcBef>
              <a:spcAft>
                <a:spcPct val="30000"/>
              </a:spcAft>
              <a:buClrTx/>
              <a:buSzTx/>
              <a:buFontTx/>
              <a:buNone/>
            </a:pPr>
            <a:r>
              <a:rPr lang="sr-Cyrl-RS" altLang="en-US" sz="2400" b="1" dirty="0">
                <a:latin typeface="+mj-lt"/>
              </a:rPr>
              <a:t>Дефиниција</a:t>
            </a:r>
          </a:p>
          <a:p>
            <a:pPr algn="just">
              <a:spcBef>
                <a:spcPct val="0"/>
              </a:spcBef>
              <a:spcAft>
                <a:spcPct val="30000"/>
              </a:spcAft>
              <a:buClrTx/>
              <a:buSzTx/>
              <a:buFontTx/>
              <a:buNone/>
            </a:pPr>
            <a:endParaRPr lang="sr-Cyrl-RS" altLang="en-US" sz="2400" b="1" dirty="0">
              <a:latin typeface="+mj-lt"/>
            </a:endParaRPr>
          </a:p>
          <a:p>
            <a:pPr marL="0" indent="0" algn="just">
              <a:spcBef>
                <a:spcPct val="0"/>
              </a:spcBef>
              <a:spcAft>
                <a:spcPct val="30000"/>
              </a:spcAft>
              <a:buClrTx/>
              <a:buSzTx/>
              <a:buFontTx/>
              <a:buNone/>
            </a:pPr>
            <a:r>
              <a:rPr lang="sr-Cyrl-RS" altLang="en-US" sz="2000" dirty="0">
                <a:latin typeface="+mj-lt"/>
              </a:rPr>
              <a:t>Заразна жутуца је акутна некроза и запаљење јетре изазвано неким од хепатотропних вируса.</a:t>
            </a:r>
          </a:p>
          <a:p>
            <a:pPr algn="just">
              <a:spcBef>
                <a:spcPct val="0"/>
              </a:spcBef>
              <a:spcAft>
                <a:spcPct val="30000"/>
              </a:spcAft>
              <a:buClrTx/>
              <a:buSzTx/>
              <a:buFontTx/>
              <a:buNone/>
            </a:pPr>
            <a:endParaRPr lang="sr-Cyrl-RS" altLang="en-US" sz="2400" b="1" dirty="0">
              <a:latin typeface="+mj-lt"/>
            </a:endParaRPr>
          </a:p>
          <a:p>
            <a:pPr algn="just">
              <a:spcBef>
                <a:spcPct val="0"/>
              </a:spcBef>
              <a:spcAft>
                <a:spcPct val="30000"/>
              </a:spcAft>
              <a:buClrTx/>
              <a:buSzTx/>
              <a:buFontTx/>
              <a:buNone/>
            </a:pPr>
            <a:r>
              <a:rPr lang="sr-Cyrl-RS" altLang="en-US" sz="2400" b="1" dirty="0">
                <a:latin typeface="+mj-lt"/>
              </a:rPr>
              <a:t>Етиопатогенеза</a:t>
            </a:r>
          </a:p>
          <a:p>
            <a:pPr algn="just">
              <a:spcBef>
                <a:spcPct val="0"/>
              </a:spcBef>
              <a:spcAft>
                <a:spcPct val="30000"/>
              </a:spcAft>
              <a:buClrTx/>
              <a:buSzTx/>
              <a:buFontTx/>
              <a:buNone/>
            </a:pPr>
            <a:endParaRPr lang="sr-Cyrl-RS" altLang="en-US" sz="2400" b="1" dirty="0">
              <a:latin typeface="+mj-lt"/>
            </a:endParaRPr>
          </a:p>
          <a:p>
            <a:pPr algn="just">
              <a:spcBef>
                <a:spcPct val="0"/>
              </a:spcBef>
              <a:spcAft>
                <a:spcPct val="30000"/>
              </a:spcAft>
              <a:buClrTx/>
              <a:buSzTx/>
              <a:buFontTx/>
              <a:buNone/>
            </a:pPr>
            <a:r>
              <a:rPr lang="sr-Cyrl-RS" altLang="en-US" sz="2400" b="1" dirty="0">
                <a:latin typeface="+mj-lt"/>
              </a:rPr>
              <a:t>- </a:t>
            </a:r>
            <a:r>
              <a:rPr lang="sr-Cyrl-RS" altLang="en-US" sz="2000" dirty="0">
                <a:latin typeface="+mj-lt"/>
              </a:rPr>
              <a:t>узрочници: хепатитис А, Б, </a:t>
            </a:r>
            <a:r>
              <a:rPr lang="en-US" altLang="en-US" sz="2000" dirty="0">
                <a:latin typeface="+mj-lt"/>
              </a:rPr>
              <a:t>C</a:t>
            </a:r>
            <a:r>
              <a:rPr lang="sr-Cyrl-RS" altLang="en-US" sz="2000" dirty="0">
                <a:latin typeface="+mj-lt"/>
              </a:rPr>
              <a:t>, </a:t>
            </a:r>
            <a:r>
              <a:rPr lang="en-US" altLang="en-US" sz="2000" dirty="0">
                <a:latin typeface="+mj-lt"/>
              </a:rPr>
              <a:t>D</a:t>
            </a:r>
            <a:r>
              <a:rPr lang="sr-Cyrl-RS" altLang="en-US" sz="2000" dirty="0">
                <a:latin typeface="+mj-lt"/>
              </a:rPr>
              <a:t> и Е вирус (</a:t>
            </a:r>
            <a:r>
              <a:rPr lang="en-US" altLang="en-US" sz="2000" dirty="0">
                <a:latin typeface="+mj-lt"/>
              </a:rPr>
              <a:t>HAV</a:t>
            </a:r>
            <a:r>
              <a:rPr lang="sr-Cyrl-RS" altLang="en-US" sz="2000" dirty="0">
                <a:latin typeface="+mj-lt"/>
              </a:rPr>
              <a:t>, </a:t>
            </a:r>
            <a:r>
              <a:rPr lang="en-US" altLang="en-US" sz="2000" dirty="0">
                <a:latin typeface="+mj-lt"/>
              </a:rPr>
              <a:t>HBV</a:t>
            </a:r>
            <a:r>
              <a:rPr lang="sr-Cyrl-RS" altLang="en-US" sz="2000" dirty="0">
                <a:latin typeface="+mj-lt"/>
              </a:rPr>
              <a:t>, </a:t>
            </a:r>
            <a:r>
              <a:rPr lang="en-US" altLang="en-US" sz="2000" dirty="0">
                <a:latin typeface="+mj-lt"/>
              </a:rPr>
              <a:t>HCV</a:t>
            </a:r>
            <a:r>
              <a:rPr lang="sr-Cyrl-RS" altLang="en-US" sz="2000" dirty="0">
                <a:latin typeface="+mj-lt"/>
              </a:rPr>
              <a:t>, </a:t>
            </a:r>
            <a:r>
              <a:rPr lang="en-US" altLang="en-US" sz="2000" dirty="0">
                <a:latin typeface="+mj-lt"/>
              </a:rPr>
              <a:t>HDV</a:t>
            </a:r>
            <a:r>
              <a:rPr lang="sr-Cyrl-RS" altLang="en-US" sz="2000" dirty="0">
                <a:latin typeface="+mj-lt"/>
              </a:rPr>
              <a:t>, </a:t>
            </a:r>
            <a:r>
              <a:rPr lang="en-US" altLang="en-US" sz="2000" dirty="0">
                <a:latin typeface="+mj-lt"/>
              </a:rPr>
              <a:t>HEV</a:t>
            </a:r>
            <a:r>
              <a:rPr lang="sr-Cyrl-RS" altLang="en-US" sz="2000" dirty="0">
                <a:latin typeface="+mj-lt"/>
              </a:rPr>
              <a:t>),</a:t>
            </a:r>
          </a:p>
          <a:p>
            <a:pPr algn="just">
              <a:spcBef>
                <a:spcPct val="0"/>
              </a:spcBef>
              <a:spcAft>
                <a:spcPct val="30000"/>
              </a:spcAft>
              <a:buClrTx/>
              <a:buSzTx/>
              <a:buFontTx/>
              <a:buNone/>
            </a:pPr>
            <a:r>
              <a:rPr lang="sr-Cyrl-RS" altLang="en-US" sz="2000" dirty="0">
                <a:latin typeface="+mj-lt"/>
              </a:rPr>
              <a:t>- оштећење јетре може бити изазвано директним цитопатогеним дејством вируса (</a:t>
            </a:r>
            <a:r>
              <a:rPr lang="en-US" altLang="en-US" sz="2000" dirty="0">
                <a:latin typeface="+mj-lt"/>
              </a:rPr>
              <a:t>HAV, HDV</a:t>
            </a:r>
            <a:r>
              <a:rPr lang="sr-Cyrl-RS" altLang="en-US" sz="2000" dirty="0">
                <a:latin typeface="+mj-lt"/>
              </a:rPr>
              <a:t>) или имунолошким механизмима (</a:t>
            </a:r>
            <a:r>
              <a:rPr lang="en-US" altLang="en-US" sz="2000" dirty="0">
                <a:latin typeface="+mj-lt"/>
              </a:rPr>
              <a:t>HBV</a:t>
            </a:r>
            <a:r>
              <a:rPr lang="sr-Cyrl-RS" altLang="en-US" sz="2000" dirty="0">
                <a:latin typeface="+mj-lt"/>
              </a:rPr>
              <a:t>).</a:t>
            </a:r>
            <a:endParaRPr lang="en-US" altLang="en-US" sz="2000" dirty="0">
              <a:latin typeface="+mj-lt"/>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5">
            <a:extLst>
              <a:ext uri="{FF2B5EF4-FFF2-40B4-BE49-F238E27FC236}">
                <a16:creationId xmlns:a16="http://schemas.microsoft.com/office/drawing/2014/main" id="{4CDA9229-292B-4F28-A4BB-E47F55A1F9FC}"/>
              </a:ext>
            </a:extLst>
          </p:cNvPr>
          <p:cNvSpPr>
            <a:spLocks noGrp="1"/>
          </p:cNvSpPr>
          <p:nvPr>
            <p:ph type="sldNum" sz="quarter" idx="12"/>
          </p:nvPr>
        </p:nvSpPr>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defRPr/>
            </a:pPr>
            <a:fld id="{1869DB17-6BA5-44F0-A78C-A94A345C606A}" type="slidenum">
              <a:rPr lang="en-US" altLang="en-US" smtClean="0">
                <a:latin typeface="Tahoma" panose="020B0604030504040204" pitchFamily="34" charset="0"/>
              </a:rPr>
              <a:pPr>
                <a:defRPr/>
              </a:pPr>
              <a:t>27</a:t>
            </a:fld>
            <a:endParaRPr lang="en-US" altLang="en-US">
              <a:latin typeface="Tahoma" panose="020B0604030504040204" pitchFamily="34" charset="0"/>
            </a:endParaRPr>
          </a:p>
        </p:txBody>
      </p:sp>
      <p:sp>
        <p:nvSpPr>
          <p:cNvPr id="295940" name="Text Box 2">
            <a:extLst>
              <a:ext uri="{FF2B5EF4-FFF2-40B4-BE49-F238E27FC236}">
                <a16:creationId xmlns:a16="http://schemas.microsoft.com/office/drawing/2014/main" id="{EACE72EA-AA3F-418F-B7B4-38D4B991765B}"/>
              </a:ext>
            </a:extLst>
          </p:cNvPr>
          <p:cNvSpPr txBox="1">
            <a:spLocks noChangeArrowheads="1"/>
          </p:cNvSpPr>
          <p:nvPr/>
        </p:nvSpPr>
        <p:spPr bwMode="auto">
          <a:xfrm>
            <a:off x="0" y="0"/>
            <a:ext cx="9144000" cy="53737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171450" indent="-171450">
              <a:spcBef>
                <a:spcPct val="20000"/>
              </a:spcBef>
              <a:buClr>
                <a:schemeClr val="hlink"/>
              </a:buClr>
              <a:buSzPct val="70000"/>
              <a:buFont typeface="Wingdings" panose="05000000000000000000" pitchFamily="2" charset="2"/>
              <a:buChar char="n"/>
              <a:defRPr sz="3200">
                <a:solidFill>
                  <a:schemeClr val="tx1"/>
                </a:solidFill>
                <a:latin typeface="Tahoma" panose="020B0604030504040204" pitchFamily="34" charset="0"/>
              </a:defRPr>
            </a:lvl1pPr>
            <a:lvl2pPr marL="742950" indent="-285750">
              <a:spcBef>
                <a:spcPct val="20000"/>
              </a:spcBef>
              <a:buClr>
                <a:schemeClr val="tx1"/>
              </a:buClr>
              <a:buChar char="–"/>
              <a:defRPr sz="2800">
                <a:solidFill>
                  <a:schemeClr val="tx1"/>
                </a:solidFill>
                <a:latin typeface="Tahoma" panose="020B0604030504040204" pitchFamily="34" charset="0"/>
              </a:defRPr>
            </a:lvl2pPr>
            <a:lvl3pPr marL="1143000" indent="-228600">
              <a:spcBef>
                <a:spcPct val="20000"/>
              </a:spcBef>
              <a:buClr>
                <a:schemeClr val="hlink"/>
              </a:buClr>
              <a:buSzPct val="70000"/>
              <a:buFont typeface="Wingdings" panose="05000000000000000000" pitchFamily="2" charset="2"/>
              <a:buChar char="n"/>
              <a:defRPr sz="2400">
                <a:solidFill>
                  <a:schemeClr val="tx1"/>
                </a:solidFill>
                <a:latin typeface="Tahoma" panose="020B0604030504040204" pitchFamily="34" charset="0"/>
              </a:defRPr>
            </a:lvl3pPr>
            <a:lvl4pPr marL="1600200" indent="-228600">
              <a:spcBef>
                <a:spcPct val="20000"/>
              </a:spcBef>
              <a:buClr>
                <a:schemeClr val="tx1"/>
              </a:buClr>
              <a:buChar char="–"/>
              <a:defRPr sz="2000">
                <a:solidFill>
                  <a:schemeClr val="tx1"/>
                </a:solidFill>
                <a:latin typeface="Tahoma" panose="020B0604030504040204" pitchFamily="34" charset="0"/>
              </a:defRPr>
            </a:lvl4pPr>
            <a:lvl5pPr marL="2057400" indent="-228600">
              <a:spcBef>
                <a:spcPct val="20000"/>
              </a:spcBef>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5pPr>
            <a:lvl6pPr marL="25146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6pPr>
            <a:lvl7pPr marL="29718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7pPr>
            <a:lvl8pPr marL="34290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8pPr>
            <a:lvl9pPr marL="38862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9pPr>
          </a:lstStyle>
          <a:p>
            <a:pPr>
              <a:lnSpc>
                <a:spcPct val="110000"/>
              </a:lnSpc>
              <a:spcBef>
                <a:spcPct val="0"/>
              </a:spcBef>
              <a:buClrTx/>
              <a:buSzTx/>
              <a:buFontTx/>
              <a:buNone/>
            </a:pPr>
            <a:r>
              <a:rPr lang="sr-Cyrl-RS" altLang="en-US" sz="2400" b="1" dirty="0">
                <a:latin typeface="+mj-lt"/>
              </a:rPr>
              <a:t>Епидемиологија</a:t>
            </a:r>
          </a:p>
          <a:p>
            <a:pPr>
              <a:lnSpc>
                <a:spcPct val="110000"/>
              </a:lnSpc>
              <a:spcBef>
                <a:spcPct val="0"/>
              </a:spcBef>
              <a:buClrTx/>
              <a:buSzTx/>
              <a:buFontTx/>
              <a:buNone/>
            </a:pPr>
            <a:endParaRPr lang="sr-Cyrl-RS" altLang="en-US" sz="2400" b="1" dirty="0">
              <a:latin typeface="+mj-lt"/>
            </a:endParaRPr>
          </a:p>
          <a:p>
            <a:pPr>
              <a:lnSpc>
                <a:spcPct val="110000"/>
              </a:lnSpc>
              <a:spcBef>
                <a:spcPct val="0"/>
              </a:spcBef>
              <a:buClrTx/>
              <a:buSzTx/>
              <a:buFontTx/>
              <a:buNone/>
            </a:pPr>
            <a:r>
              <a:rPr lang="sr-Cyrl-RS" altLang="en-US" sz="2000" i="1" dirty="0">
                <a:latin typeface="+mj-lt"/>
              </a:rPr>
              <a:t>Извор инфекције</a:t>
            </a:r>
          </a:p>
          <a:p>
            <a:pPr>
              <a:lnSpc>
                <a:spcPct val="110000"/>
              </a:lnSpc>
              <a:spcBef>
                <a:spcPct val="0"/>
              </a:spcBef>
              <a:buClrTx/>
              <a:buSzTx/>
              <a:buFontTx/>
              <a:buNone/>
            </a:pPr>
            <a:r>
              <a:rPr lang="sr-Cyrl-RS" altLang="en-US" sz="2000" dirty="0">
                <a:latin typeface="+mj-lt"/>
              </a:rPr>
              <a:t>- за хепатитис А: болесник са акутним хепатитисом А (заразан у другој половини инкубације и 1-2 недеље од почетка болести),</a:t>
            </a:r>
          </a:p>
          <a:p>
            <a:pPr>
              <a:lnSpc>
                <a:spcPct val="110000"/>
              </a:lnSpc>
              <a:spcBef>
                <a:spcPct val="0"/>
              </a:spcBef>
              <a:buClrTx/>
              <a:buSzTx/>
              <a:buFontTx/>
              <a:buNone/>
            </a:pPr>
            <a:r>
              <a:rPr lang="sr-Cyrl-RS" altLang="en-US" sz="2000" dirty="0">
                <a:latin typeface="+mj-lt"/>
              </a:rPr>
              <a:t>- за хепатитис </a:t>
            </a:r>
            <a:r>
              <a:rPr lang="en-US" altLang="en-US" sz="2000" dirty="0">
                <a:latin typeface="+mj-lt"/>
              </a:rPr>
              <a:t>B</a:t>
            </a:r>
            <a:r>
              <a:rPr lang="sr-Cyrl-RS" altLang="en-US" sz="2000" dirty="0">
                <a:latin typeface="+mj-lt"/>
              </a:rPr>
              <a:t>: болесник са акутним или хроничним хепатитисом </a:t>
            </a:r>
            <a:r>
              <a:rPr lang="en-US" altLang="en-US" sz="2000" dirty="0">
                <a:latin typeface="+mj-lt"/>
              </a:rPr>
              <a:t>B</a:t>
            </a:r>
            <a:r>
              <a:rPr lang="sr-Cyrl-RS" altLang="en-US" sz="2000" dirty="0">
                <a:latin typeface="+mj-lt"/>
              </a:rPr>
              <a:t> или "здрав" </a:t>
            </a:r>
            <a:r>
              <a:rPr lang="en-US" altLang="en-US" sz="2000" dirty="0">
                <a:latin typeface="+mj-lt"/>
              </a:rPr>
              <a:t>HB</a:t>
            </a:r>
            <a:r>
              <a:rPr lang="sr-Cyrl-RS" altLang="en-US" sz="2000" dirty="0">
                <a:latin typeface="+mj-lt"/>
              </a:rPr>
              <a:t> вироноша,</a:t>
            </a:r>
          </a:p>
          <a:p>
            <a:pPr>
              <a:lnSpc>
                <a:spcPct val="110000"/>
              </a:lnSpc>
              <a:spcBef>
                <a:spcPct val="0"/>
              </a:spcBef>
              <a:buClrTx/>
              <a:buSzTx/>
              <a:buFontTx/>
              <a:buNone/>
            </a:pPr>
            <a:r>
              <a:rPr lang="sr-Cyrl-RS" altLang="en-US" sz="2000" dirty="0">
                <a:latin typeface="+mj-lt"/>
              </a:rPr>
              <a:t>- за хепатитис </a:t>
            </a:r>
            <a:r>
              <a:rPr lang="en-US" altLang="en-US" sz="2000" dirty="0">
                <a:latin typeface="+mj-lt"/>
              </a:rPr>
              <a:t>C</a:t>
            </a:r>
            <a:r>
              <a:rPr lang="sr-Cyrl-RS" altLang="en-US" sz="2000" dirty="0">
                <a:latin typeface="+mj-lt"/>
              </a:rPr>
              <a:t>: болесник са акутним или хроничним хепатитисом </a:t>
            </a:r>
            <a:r>
              <a:rPr lang="en-US" altLang="en-US" sz="2000" dirty="0">
                <a:latin typeface="+mj-lt"/>
              </a:rPr>
              <a:t>C</a:t>
            </a:r>
            <a:r>
              <a:rPr lang="sr-Cyrl-RS" altLang="en-US" sz="2000" dirty="0">
                <a:latin typeface="+mj-lt"/>
              </a:rPr>
              <a:t>,</a:t>
            </a:r>
          </a:p>
          <a:p>
            <a:pPr>
              <a:lnSpc>
                <a:spcPct val="110000"/>
              </a:lnSpc>
              <a:spcBef>
                <a:spcPct val="0"/>
              </a:spcBef>
              <a:buClrTx/>
              <a:buSzTx/>
              <a:buFontTx/>
              <a:buNone/>
            </a:pPr>
            <a:r>
              <a:rPr lang="sr-Cyrl-RS" altLang="en-US" sz="2000" dirty="0">
                <a:latin typeface="+mj-lt"/>
              </a:rPr>
              <a:t>- за хепатитис </a:t>
            </a:r>
            <a:r>
              <a:rPr lang="en-US" altLang="en-US" sz="2000" dirty="0">
                <a:latin typeface="+mj-lt"/>
              </a:rPr>
              <a:t>D</a:t>
            </a:r>
            <a:r>
              <a:rPr lang="sr-Cyrl-RS" altLang="en-US" sz="2000" dirty="0">
                <a:latin typeface="+mj-lt"/>
              </a:rPr>
              <a:t>: болесник са акутним или хроничним хепатитисом </a:t>
            </a:r>
            <a:r>
              <a:rPr lang="en-US" altLang="en-US" sz="2000" dirty="0">
                <a:latin typeface="+mj-lt"/>
              </a:rPr>
              <a:t>D</a:t>
            </a:r>
            <a:r>
              <a:rPr lang="sr-Cyrl-RS" altLang="en-US" sz="2000" dirty="0">
                <a:latin typeface="+mj-lt"/>
              </a:rPr>
              <a:t>,</a:t>
            </a:r>
          </a:p>
          <a:p>
            <a:pPr>
              <a:lnSpc>
                <a:spcPct val="110000"/>
              </a:lnSpc>
              <a:spcBef>
                <a:spcPct val="0"/>
              </a:spcBef>
              <a:buClrTx/>
              <a:buSzTx/>
              <a:buFontTx/>
              <a:buNone/>
            </a:pPr>
            <a:r>
              <a:rPr lang="sr-Cyrl-RS" altLang="en-US" sz="2000" dirty="0">
                <a:latin typeface="+mj-lt"/>
              </a:rPr>
              <a:t>- за хепатитис </a:t>
            </a:r>
            <a:r>
              <a:rPr lang="en-US" altLang="en-US" sz="2000" dirty="0">
                <a:latin typeface="+mj-lt"/>
              </a:rPr>
              <a:t>E</a:t>
            </a:r>
            <a:r>
              <a:rPr lang="sr-Cyrl-RS" altLang="en-US" sz="2000" dirty="0">
                <a:latin typeface="+mj-lt"/>
              </a:rPr>
              <a:t>: болесник са акутним хепатитисом Е.</a:t>
            </a:r>
          </a:p>
          <a:p>
            <a:pPr>
              <a:lnSpc>
                <a:spcPct val="110000"/>
              </a:lnSpc>
              <a:spcBef>
                <a:spcPct val="0"/>
              </a:spcBef>
              <a:buClrTx/>
              <a:buSzTx/>
              <a:buFontTx/>
              <a:buNone/>
            </a:pPr>
            <a:endParaRPr lang="sr-Cyrl-RS" altLang="en-US" sz="2400" b="1" dirty="0">
              <a:latin typeface="+mj-lt"/>
            </a:endParaRPr>
          </a:p>
          <a:p>
            <a:pPr>
              <a:lnSpc>
                <a:spcPct val="110000"/>
              </a:lnSpc>
              <a:spcBef>
                <a:spcPct val="0"/>
              </a:spcBef>
              <a:buClrTx/>
              <a:buSzTx/>
              <a:buFontTx/>
              <a:buNone/>
            </a:pPr>
            <a:r>
              <a:rPr lang="sr-Cyrl-RS" altLang="en-US" sz="2000" i="1" dirty="0">
                <a:latin typeface="+mj-lt"/>
              </a:rPr>
              <a:t>Путеви преношења </a:t>
            </a:r>
          </a:p>
          <a:p>
            <a:pPr>
              <a:lnSpc>
                <a:spcPct val="110000"/>
              </a:lnSpc>
              <a:spcBef>
                <a:spcPct val="0"/>
              </a:spcBef>
              <a:buClrTx/>
              <a:buSzTx/>
              <a:buFontTx/>
              <a:buNone/>
            </a:pPr>
            <a:r>
              <a:rPr lang="sr-Cyrl-RS" altLang="en-US" sz="2000" dirty="0">
                <a:latin typeface="+mj-lt"/>
              </a:rPr>
              <a:t>- хепатитис А и Е: контакт (директан), контаминирана храна и вода,</a:t>
            </a:r>
          </a:p>
          <a:p>
            <a:pPr>
              <a:lnSpc>
                <a:spcPct val="110000"/>
              </a:lnSpc>
              <a:spcBef>
                <a:spcPct val="0"/>
              </a:spcBef>
              <a:buClrTx/>
              <a:buSzTx/>
              <a:buFontTx/>
              <a:buNone/>
            </a:pPr>
            <a:r>
              <a:rPr lang="sr-Cyrl-RS" altLang="en-US" sz="2000" dirty="0">
                <a:latin typeface="+mj-lt"/>
              </a:rPr>
              <a:t>- хепатитис </a:t>
            </a:r>
            <a:r>
              <a:rPr lang="en-US" altLang="en-US" sz="2000" dirty="0">
                <a:latin typeface="+mj-lt"/>
              </a:rPr>
              <a:t>B</a:t>
            </a:r>
            <a:r>
              <a:rPr lang="sr-Cyrl-RS" altLang="en-US" sz="2000" dirty="0">
                <a:latin typeface="+mj-lt"/>
              </a:rPr>
              <a:t>, </a:t>
            </a:r>
            <a:r>
              <a:rPr lang="en-US" altLang="en-US" sz="2000" dirty="0">
                <a:latin typeface="+mj-lt"/>
              </a:rPr>
              <a:t>C</a:t>
            </a:r>
            <a:r>
              <a:rPr lang="sr-Cyrl-RS" altLang="en-US" sz="2000" dirty="0">
                <a:latin typeface="+mj-lt"/>
              </a:rPr>
              <a:t> и </a:t>
            </a:r>
            <a:r>
              <a:rPr lang="en-US" altLang="en-US" sz="2000" dirty="0">
                <a:latin typeface="+mj-lt"/>
              </a:rPr>
              <a:t>D</a:t>
            </a:r>
            <a:r>
              <a:rPr lang="sr-Cyrl-RS" altLang="en-US" sz="2000" dirty="0">
                <a:latin typeface="+mj-lt"/>
              </a:rPr>
              <a:t>: контаминирана крв, полни пут, вертикална трансмисија (мајка-дете).</a:t>
            </a:r>
            <a:endParaRPr lang="en-US" altLang="en-US" sz="2000" dirty="0">
              <a:latin typeface="+mj-lt"/>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5">
            <a:extLst>
              <a:ext uri="{FF2B5EF4-FFF2-40B4-BE49-F238E27FC236}">
                <a16:creationId xmlns:a16="http://schemas.microsoft.com/office/drawing/2014/main" id="{0D806A75-D210-4E42-9F8F-79E8597F1E9B}"/>
              </a:ext>
            </a:extLst>
          </p:cNvPr>
          <p:cNvSpPr>
            <a:spLocks noGrp="1"/>
          </p:cNvSpPr>
          <p:nvPr>
            <p:ph type="sldNum" sz="quarter" idx="12"/>
          </p:nvPr>
        </p:nvSpPr>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defRPr/>
            </a:pPr>
            <a:fld id="{A64B0057-D3C2-49AB-B81A-FA861B05E1FD}" type="slidenum">
              <a:rPr lang="en-US" altLang="en-US" smtClean="0">
                <a:latin typeface="Tahoma" panose="020B0604030504040204" pitchFamily="34" charset="0"/>
              </a:rPr>
              <a:pPr>
                <a:defRPr/>
              </a:pPr>
              <a:t>28</a:t>
            </a:fld>
            <a:endParaRPr lang="en-US" altLang="en-US">
              <a:latin typeface="Tahoma" panose="020B0604030504040204" pitchFamily="34" charset="0"/>
            </a:endParaRPr>
          </a:p>
        </p:txBody>
      </p:sp>
      <p:sp>
        <p:nvSpPr>
          <p:cNvPr id="297988" name="Text Box 2">
            <a:extLst>
              <a:ext uri="{FF2B5EF4-FFF2-40B4-BE49-F238E27FC236}">
                <a16:creationId xmlns:a16="http://schemas.microsoft.com/office/drawing/2014/main" id="{5DA12059-24AF-427D-A418-FB11459DA487}"/>
              </a:ext>
            </a:extLst>
          </p:cNvPr>
          <p:cNvSpPr txBox="1">
            <a:spLocks noChangeArrowheads="1"/>
          </p:cNvSpPr>
          <p:nvPr/>
        </p:nvSpPr>
        <p:spPr bwMode="auto">
          <a:xfrm>
            <a:off x="0" y="0"/>
            <a:ext cx="9144000" cy="42904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171450" indent="-171450">
              <a:spcBef>
                <a:spcPct val="20000"/>
              </a:spcBef>
              <a:buClr>
                <a:schemeClr val="hlink"/>
              </a:buClr>
              <a:buSzPct val="70000"/>
              <a:buFont typeface="Wingdings" panose="05000000000000000000" pitchFamily="2" charset="2"/>
              <a:buChar char="n"/>
              <a:defRPr sz="3200">
                <a:solidFill>
                  <a:schemeClr val="tx1"/>
                </a:solidFill>
                <a:latin typeface="Tahoma" panose="020B0604030504040204" pitchFamily="34" charset="0"/>
              </a:defRPr>
            </a:lvl1pPr>
            <a:lvl2pPr marL="742950" indent="-285750">
              <a:spcBef>
                <a:spcPct val="20000"/>
              </a:spcBef>
              <a:buClr>
                <a:schemeClr val="tx1"/>
              </a:buClr>
              <a:buChar char="–"/>
              <a:defRPr sz="2800">
                <a:solidFill>
                  <a:schemeClr val="tx1"/>
                </a:solidFill>
                <a:latin typeface="Tahoma" panose="020B0604030504040204" pitchFamily="34" charset="0"/>
              </a:defRPr>
            </a:lvl2pPr>
            <a:lvl3pPr marL="1143000" indent="-228600">
              <a:spcBef>
                <a:spcPct val="20000"/>
              </a:spcBef>
              <a:buClr>
                <a:schemeClr val="hlink"/>
              </a:buClr>
              <a:buSzPct val="70000"/>
              <a:buFont typeface="Wingdings" panose="05000000000000000000" pitchFamily="2" charset="2"/>
              <a:buChar char="n"/>
              <a:defRPr sz="2400">
                <a:solidFill>
                  <a:schemeClr val="tx1"/>
                </a:solidFill>
                <a:latin typeface="Tahoma" panose="020B0604030504040204" pitchFamily="34" charset="0"/>
              </a:defRPr>
            </a:lvl3pPr>
            <a:lvl4pPr marL="1600200" indent="-228600">
              <a:spcBef>
                <a:spcPct val="20000"/>
              </a:spcBef>
              <a:buClr>
                <a:schemeClr val="tx1"/>
              </a:buClr>
              <a:buChar char="–"/>
              <a:defRPr sz="2000">
                <a:solidFill>
                  <a:schemeClr val="tx1"/>
                </a:solidFill>
                <a:latin typeface="Tahoma" panose="020B0604030504040204" pitchFamily="34" charset="0"/>
              </a:defRPr>
            </a:lvl4pPr>
            <a:lvl5pPr marL="2057400" indent="-228600">
              <a:spcBef>
                <a:spcPct val="20000"/>
              </a:spcBef>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5pPr>
            <a:lvl6pPr marL="25146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6pPr>
            <a:lvl7pPr marL="29718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7pPr>
            <a:lvl8pPr marL="34290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8pPr>
            <a:lvl9pPr marL="38862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9pPr>
          </a:lstStyle>
          <a:p>
            <a:pPr>
              <a:lnSpc>
                <a:spcPct val="110000"/>
              </a:lnSpc>
              <a:spcBef>
                <a:spcPct val="0"/>
              </a:spcBef>
              <a:buClrTx/>
              <a:buSzTx/>
              <a:buFontTx/>
              <a:buNone/>
            </a:pPr>
            <a:r>
              <a:rPr lang="sr-Cyrl-RS" altLang="en-US" sz="2400" b="1" dirty="0">
                <a:latin typeface="+mj-lt"/>
              </a:rPr>
              <a:t>Клиничка слика</a:t>
            </a:r>
          </a:p>
          <a:p>
            <a:pPr>
              <a:lnSpc>
                <a:spcPct val="110000"/>
              </a:lnSpc>
              <a:spcBef>
                <a:spcPct val="0"/>
              </a:spcBef>
              <a:buClrTx/>
              <a:buSzTx/>
              <a:buFontTx/>
              <a:buNone/>
            </a:pPr>
            <a:endParaRPr lang="sr-Cyrl-RS" altLang="en-US" sz="2400" b="1" dirty="0">
              <a:latin typeface="+mj-lt"/>
            </a:endParaRPr>
          </a:p>
          <a:p>
            <a:pPr>
              <a:lnSpc>
                <a:spcPct val="110000"/>
              </a:lnSpc>
              <a:spcBef>
                <a:spcPct val="0"/>
              </a:spcBef>
              <a:buClrTx/>
              <a:buSzTx/>
              <a:buFontTx/>
              <a:buNone/>
            </a:pPr>
            <a:r>
              <a:rPr lang="sr-Cyrl-RS" altLang="en-US" sz="2000" b="1" dirty="0">
                <a:latin typeface="+mj-lt"/>
              </a:rPr>
              <a:t>Инкубација</a:t>
            </a:r>
            <a:r>
              <a:rPr lang="sr-Cyrl-RS" altLang="en-US" sz="2000" dirty="0">
                <a:latin typeface="+mj-lt"/>
              </a:rPr>
              <a:t>: хепатитис А (15-50 дана);  </a:t>
            </a:r>
            <a:r>
              <a:rPr lang="en-US" altLang="en-US" sz="2000" dirty="0">
                <a:latin typeface="+mj-lt"/>
              </a:rPr>
              <a:t>B</a:t>
            </a:r>
            <a:r>
              <a:rPr lang="sr-Cyrl-RS" altLang="en-US" sz="2000" dirty="0">
                <a:latin typeface="+mj-lt"/>
              </a:rPr>
              <a:t> (30-180 дана); </a:t>
            </a:r>
            <a:br>
              <a:rPr lang="sr-Cyrl-RS" altLang="en-US" sz="2000" dirty="0">
                <a:latin typeface="+mj-lt"/>
              </a:rPr>
            </a:br>
            <a:r>
              <a:rPr lang="en-US" altLang="en-US" sz="2000" dirty="0">
                <a:latin typeface="+mj-lt"/>
              </a:rPr>
              <a:t>C </a:t>
            </a:r>
            <a:r>
              <a:rPr lang="sr-Cyrl-RS" altLang="en-US" sz="2000" dirty="0">
                <a:latin typeface="+mj-lt"/>
              </a:rPr>
              <a:t>(15-160 дана); </a:t>
            </a:r>
            <a:r>
              <a:rPr lang="en-US" altLang="en-US" sz="2000" dirty="0">
                <a:latin typeface="+mj-lt"/>
              </a:rPr>
              <a:t>D</a:t>
            </a:r>
            <a:r>
              <a:rPr lang="sr-Cyrl-RS" altLang="en-US" sz="2000" dirty="0">
                <a:latin typeface="+mj-lt"/>
              </a:rPr>
              <a:t> (15-70 дана); Е (15-40 дана).</a:t>
            </a:r>
            <a:endParaRPr lang="en-US" altLang="en-US" sz="2000" dirty="0">
              <a:latin typeface="+mj-lt"/>
            </a:endParaRPr>
          </a:p>
          <a:p>
            <a:pPr>
              <a:lnSpc>
                <a:spcPct val="110000"/>
              </a:lnSpc>
              <a:spcBef>
                <a:spcPct val="0"/>
              </a:spcBef>
              <a:buClrTx/>
              <a:buSzTx/>
              <a:buFontTx/>
              <a:buNone/>
            </a:pPr>
            <a:endParaRPr lang="sr-Cyrl-RS" altLang="en-US" sz="2000" dirty="0">
              <a:latin typeface="+mj-lt"/>
            </a:endParaRPr>
          </a:p>
          <a:p>
            <a:pPr>
              <a:lnSpc>
                <a:spcPct val="110000"/>
              </a:lnSpc>
              <a:spcBef>
                <a:spcPct val="0"/>
              </a:spcBef>
              <a:buClrTx/>
              <a:buSzTx/>
              <a:buFontTx/>
              <a:buNone/>
            </a:pPr>
            <a:r>
              <a:rPr lang="sr-Cyrl-RS" altLang="en-US" sz="2000" dirty="0">
                <a:latin typeface="+mj-lt"/>
              </a:rPr>
              <a:t>Клиничка слика је слична, без обзира на етиологију</a:t>
            </a:r>
          </a:p>
          <a:p>
            <a:pPr>
              <a:lnSpc>
                <a:spcPct val="110000"/>
              </a:lnSpc>
              <a:spcBef>
                <a:spcPct val="0"/>
              </a:spcBef>
              <a:buClrTx/>
              <a:buSzTx/>
              <a:buFontTx/>
              <a:buNone/>
            </a:pPr>
            <a:endParaRPr lang="en-US" altLang="en-US" sz="2000" dirty="0">
              <a:latin typeface="+mj-lt"/>
            </a:endParaRPr>
          </a:p>
          <a:p>
            <a:pPr>
              <a:lnSpc>
                <a:spcPct val="110000"/>
              </a:lnSpc>
              <a:spcBef>
                <a:spcPct val="0"/>
              </a:spcBef>
              <a:buClrTx/>
              <a:buSzTx/>
              <a:buFontTx/>
              <a:buNone/>
            </a:pPr>
            <a:r>
              <a:rPr lang="sr-Cyrl-RS" altLang="en-US" sz="2000" dirty="0">
                <a:latin typeface="+mj-lt"/>
              </a:rPr>
              <a:t>Болест може да се јави у свом типичном (иктеричном) или атипичним облицима.</a:t>
            </a:r>
          </a:p>
          <a:p>
            <a:pPr>
              <a:lnSpc>
                <a:spcPct val="110000"/>
              </a:lnSpc>
              <a:spcBef>
                <a:spcPct val="0"/>
              </a:spcBef>
              <a:buClrTx/>
              <a:buSzTx/>
              <a:buFontTx/>
              <a:buNone/>
            </a:pPr>
            <a:endParaRPr lang="sr-Cyrl-RS" altLang="en-US" sz="2000" dirty="0">
              <a:latin typeface="+mj-lt"/>
            </a:endParaRPr>
          </a:p>
          <a:p>
            <a:pPr>
              <a:lnSpc>
                <a:spcPct val="110000"/>
              </a:lnSpc>
              <a:spcBef>
                <a:spcPct val="0"/>
              </a:spcBef>
              <a:buClrTx/>
              <a:buSzTx/>
              <a:buFontTx/>
              <a:buNone/>
            </a:pPr>
            <a:r>
              <a:rPr lang="sr-Cyrl-RS" altLang="en-US" sz="2000" i="1" dirty="0">
                <a:latin typeface="+mj-lt"/>
              </a:rPr>
              <a:t>Типични (иктерични) облик</a:t>
            </a:r>
          </a:p>
          <a:p>
            <a:pPr>
              <a:lnSpc>
                <a:spcPct val="110000"/>
              </a:lnSpc>
              <a:spcBef>
                <a:spcPct val="0"/>
              </a:spcBef>
              <a:buClrTx/>
              <a:buSzTx/>
              <a:buFontTx/>
              <a:buNone/>
            </a:pPr>
            <a:r>
              <a:rPr lang="sr-Cyrl-RS" altLang="en-US" sz="2000" dirty="0">
                <a:latin typeface="+mj-lt"/>
              </a:rPr>
              <a:t>Болест пролази кроз три стадијума: преиктерични, иктерични и рековалесцентни.</a:t>
            </a:r>
          </a:p>
          <a:p>
            <a:pPr>
              <a:lnSpc>
                <a:spcPct val="110000"/>
              </a:lnSpc>
              <a:spcBef>
                <a:spcPct val="0"/>
              </a:spcBef>
              <a:buClrTx/>
              <a:buSzTx/>
              <a:buFontTx/>
              <a:buNone/>
            </a:pPr>
            <a:r>
              <a:rPr lang="sr-Cyrl-RS" altLang="en-US" sz="2000" dirty="0">
                <a:latin typeface="+mj-lt"/>
              </a:rPr>
              <a:t> </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5">
            <a:extLst>
              <a:ext uri="{FF2B5EF4-FFF2-40B4-BE49-F238E27FC236}">
                <a16:creationId xmlns:a16="http://schemas.microsoft.com/office/drawing/2014/main" id="{25D9961E-1F07-43F2-8D9B-8B56F66364AB}"/>
              </a:ext>
            </a:extLst>
          </p:cNvPr>
          <p:cNvSpPr>
            <a:spLocks noGrp="1"/>
          </p:cNvSpPr>
          <p:nvPr>
            <p:ph type="sldNum" sz="quarter" idx="12"/>
          </p:nvPr>
        </p:nvSpPr>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defRPr/>
            </a:pPr>
            <a:fld id="{F0F6C3C4-EB34-443A-B12F-22F3921FEDFC}" type="slidenum">
              <a:rPr lang="en-US" altLang="en-US" smtClean="0">
                <a:latin typeface="Tahoma" panose="020B0604030504040204" pitchFamily="34" charset="0"/>
              </a:rPr>
              <a:pPr>
                <a:defRPr/>
              </a:pPr>
              <a:t>29</a:t>
            </a:fld>
            <a:endParaRPr lang="en-US" altLang="en-US">
              <a:latin typeface="Tahoma" panose="020B0604030504040204" pitchFamily="34" charset="0"/>
            </a:endParaRPr>
          </a:p>
        </p:txBody>
      </p:sp>
      <p:sp>
        <p:nvSpPr>
          <p:cNvPr id="304132" name="Text Box 2">
            <a:extLst>
              <a:ext uri="{FF2B5EF4-FFF2-40B4-BE49-F238E27FC236}">
                <a16:creationId xmlns:a16="http://schemas.microsoft.com/office/drawing/2014/main" id="{C5DFFE13-39C7-4CEF-BD89-63786518BB75}"/>
              </a:ext>
            </a:extLst>
          </p:cNvPr>
          <p:cNvSpPr txBox="1">
            <a:spLocks noChangeArrowheads="1"/>
          </p:cNvSpPr>
          <p:nvPr/>
        </p:nvSpPr>
        <p:spPr bwMode="auto">
          <a:xfrm>
            <a:off x="0" y="0"/>
            <a:ext cx="9144000" cy="49379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171450" indent="-171450">
              <a:spcBef>
                <a:spcPct val="20000"/>
              </a:spcBef>
              <a:buClr>
                <a:schemeClr val="hlink"/>
              </a:buClr>
              <a:buSzPct val="70000"/>
              <a:buFont typeface="Wingdings" panose="05000000000000000000" pitchFamily="2" charset="2"/>
              <a:buChar char="n"/>
              <a:defRPr sz="3200">
                <a:solidFill>
                  <a:schemeClr val="tx1"/>
                </a:solidFill>
                <a:latin typeface="Tahoma" panose="020B0604030504040204" pitchFamily="34" charset="0"/>
              </a:defRPr>
            </a:lvl1pPr>
            <a:lvl2pPr marL="742950" indent="-285750">
              <a:spcBef>
                <a:spcPct val="20000"/>
              </a:spcBef>
              <a:buClr>
                <a:schemeClr val="tx1"/>
              </a:buClr>
              <a:buChar char="–"/>
              <a:defRPr sz="2800">
                <a:solidFill>
                  <a:schemeClr val="tx1"/>
                </a:solidFill>
                <a:latin typeface="Tahoma" panose="020B0604030504040204" pitchFamily="34" charset="0"/>
              </a:defRPr>
            </a:lvl2pPr>
            <a:lvl3pPr marL="1143000" indent="-228600">
              <a:spcBef>
                <a:spcPct val="20000"/>
              </a:spcBef>
              <a:buClr>
                <a:schemeClr val="hlink"/>
              </a:buClr>
              <a:buSzPct val="70000"/>
              <a:buFont typeface="Wingdings" panose="05000000000000000000" pitchFamily="2" charset="2"/>
              <a:buChar char="n"/>
              <a:defRPr sz="2400">
                <a:solidFill>
                  <a:schemeClr val="tx1"/>
                </a:solidFill>
                <a:latin typeface="Tahoma" panose="020B0604030504040204" pitchFamily="34" charset="0"/>
              </a:defRPr>
            </a:lvl3pPr>
            <a:lvl4pPr marL="1600200" indent="-228600">
              <a:spcBef>
                <a:spcPct val="20000"/>
              </a:spcBef>
              <a:buClr>
                <a:schemeClr val="tx1"/>
              </a:buClr>
              <a:buChar char="–"/>
              <a:defRPr sz="2000">
                <a:solidFill>
                  <a:schemeClr val="tx1"/>
                </a:solidFill>
                <a:latin typeface="Tahoma" panose="020B0604030504040204" pitchFamily="34" charset="0"/>
              </a:defRPr>
            </a:lvl4pPr>
            <a:lvl5pPr marL="2057400" indent="-228600">
              <a:spcBef>
                <a:spcPct val="20000"/>
              </a:spcBef>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5pPr>
            <a:lvl6pPr marL="25146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6pPr>
            <a:lvl7pPr marL="29718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7pPr>
            <a:lvl8pPr marL="34290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8pPr>
            <a:lvl9pPr marL="38862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9pPr>
          </a:lstStyle>
          <a:p>
            <a:pPr>
              <a:lnSpc>
                <a:spcPct val="120000"/>
              </a:lnSpc>
              <a:spcBef>
                <a:spcPct val="0"/>
              </a:spcBef>
              <a:buClrTx/>
              <a:buSzTx/>
              <a:buFontTx/>
              <a:buNone/>
            </a:pPr>
            <a:r>
              <a:rPr lang="sr-Cyrl-RS" altLang="en-US" sz="2400" b="1" dirty="0">
                <a:latin typeface="+mj-lt"/>
              </a:rPr>
              <a:t>Дијагноза</a:t>
            </a:r>
          </a:p>
          <a:p>
            <a:pPr>
              <a:lnSpc>
                <a:spcPct val="120000"/>
              </a:lnSpc>
              <a:spcBef>
                <a:spcPct val="0"/>
              </a:spcBef>
              <a:buClrTx/>
              <a:buSzTx/>
              <a:buFontTx/>
              <a:buNone/>
            </a:pPr>
            <a:endParaRPr lang="sr-Cyrl-RS" altLang="en-US" sz="2000" dirty="0">
              <a:latin typeface="+mj-lt"/>
            </a:endParaRPr>
          </a:p>
          <a:p>
            <a:pPr>
              <a:lnSpc>
                <a:spcPct val="120000"/>
              </a:lnSpc>
              <a:spcBef>
                <a:spcPct val="0"/>
              </a:spcBef>
              <a:buClrTx/>
              <a:buSzTx/>
              <a:buFontTx/>
              <a:buNone/>
            </a:pPr>
            <a:r>
              <a:rPr lang="sr-Cyrl-RS" altLang="en-US" sz="2000" dirty="0">
                <a:latin typeface="+mj-lt"/>
              </a:rPr>
              <a:t>- клиничка слика,</a:t>
            </a:r>
          </a:p>
          <a:p>
            <a:pPr>
              <a:lnSpc>
                <a:spcPct val="120000"/>
              </a:lnSpc>
              <a:spcBef>
                <a:spcPct val="0"/>
              </a:spcBef>
              <a:buClrTx/>
              <a:buSzTx/>
              <a:buFontTx/>
              <a:buNone/>
            </a:pPr>
            <a:r>
              <a:rPr lang="sr-Cyrl-RS" altLang="en-US" sz="2000" dirty="0">
                <a:latin typeface="+mj-lt"/>
              </a:rPr>
              <a:t>- епидемиолошка анкета,</a:t>
            </a:r>
          </a:p>
          <a:p>
            <a:pPr>
              <a:lnSpc>
                <a:spcPct val="120000"/>
              </a:lnSpc>
              <a:spcBef>
                <a:spcPct val="0"/>
              </a:spcBef>
              <a:buClrTx/>
              <a:buSzTx/>
              <a:buFontTx/>
              <a:buNone/>
            </a:pPr>
            <a:r>
              <a:rPr lang="sr-Cyrl-RS" altLang="en-US" sz="2000" dirty="0">
                <a:latin typeface="+mj-lt"/>
              </a:rPr>
              <a:t>- лабораторијске анализе (леукопенија са лимфомоноцитозом, повишена активност трансаминаза, хипербилирубинемија (коњугованог типа), позитивне жучне боје у урину, серолошке реакције).</a:t>
            </a:r>
          </a:p>
          <a:p>
            <a:pPr>
              <a:lnSpc>
                <a:spcPct val="120000"/>
              </a:lnSpc>
              <a:spcBef>
                <a:spcPct val="0"/>
              </a:spcBef>
              <a:buClrTx/>
              <a:buSzTx/>
              <a:buFontTx/>
              <a:buNone/>
            </a:pPr>
            <a:endParaRPr lang="sr-Cyrl-RS" altLang="en-US" sz="2400" b="1" dirty="0">
              <a:latin typeface="+mj-lt"/>
            </a:endParaRPr>
          </a:p>
          <a:p>
            <a:pPr>
              <a:lnSpc>
                <a:spcPct val="120000"/>
              </a:lnSpc>
              <a:spcBef>
                <a:spcPct val="0"/>
              </a:spcBef>
              <a:buClrTx/>
              <a:buSzTx/>
              <a:buFontTx/>
              <a:buNone/>
            </a:pPr>
            <a:r>
              <a:rPr lang="sr-Cyrl-RS" altLang="en-US" sz="2400" b="1" dirty="0">
                <a:latin typeface="+mj-lt"/>
              </a:rPr>
              <a:t>Терапија и нега </a:t>
            </a:r>
          </a:p>
          <a:p>
            <a:pPr>
              <a:lnSpc>
                <a:spcPct val="120000"/>
              </a:lnSpc>
              <a:spcBef>
                <a:spcPct val="0"/>
              </a:spcBef>
              <a:buClrTx/>
              <a:buSzTx/>
              <a:buFontTx/>
              <a:buNone/>
            </a:pPr>
            <a:endParaRPr lang="sr-Cyrl-RS" altLang="en-US" sz="2400" b="1" dirty="0">
              <a:latin typeface="+mj-lt"/>
            </a:endParaRPr>
          </a:p>
          <a:p>
            <a:pPr>
              <a:lnSpc>
                <a:spcPct val="120000"/>
              </a:lnSpc>
              <a:spcBef>
                <a:spcPct val="0"/>
              </a:spcBef>
              <a:buClrTx/>
              <a:buSzTx/>
              <a:buFontTx/>
              <a:buNone/>
            </a:pPr>
            <a:r>
              <a:rPr lang="sr-Cyrl-RS" altLang="en-US" sz="2000" dirty="0">
                <a:latin typeface="+mj-lt"/>
              </a:rPr>
              <a:t>- мировање у постељи,</a:t>
            </a:r>
          </a:p>
          <a:p>
            <a:pPr>
              <a:lnSpc>
                <a:spcPct val="120000"/>
              </a:lnSpc>
              <a:spcBef>
                <a:spcPct val="0"/>
              </a:spcBef>
              <a:buClrTx/>
              <a:buSzTx/>
              <a:buFontTx/>
              <a:buNone/>
            </a:pPr>
            <a:r>
              <a:rPr lang="sr-Cyrl-RS" altLang="en-US" sz="2000" dirty="0">
                <a:latin typeface="+mj-lt"/>
              </a:rPr>
              <a:t>- изолација</a:t>
            </a:r>
            <a:r>
              <a:rPr lang="en-US" altLang="en-US" sz="2000" dirty="0">
                <a:latin typeface="+mj-lt"/>
              </a:rPr>
              <a: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3"/>
          <p:cNvSpPr>
            <a:spLocks noGrp="1" noChangeArrowheads="1"/>
          </p:cNvSpPr>
          <p:nvPr>
            <p:ph type="body" idx="1"/>
          </p:nvPr>
        </p:nvSpPr>
        <p:spPr>
          <a:xfrm>
            <a:off x="457200" y="404813"/>
            <a:ext cx="8229600" cy="6264275"/>
          </a:xfrm>
        </p:spPr>
        <p:txBody>
          <a:bodyPr>
            <a:normAutofit fontScale="92500" lnSpcReduction="10000"/>
          </a:bodyPr>
          <a:lstStyle/>
          <a:p>
            <a:pPr>
              <a:lnSpc>
                <a:spcPct val="90000"/>
              </a:lnSpc>
              <a:buNone/>
            </a:pPr>
            <a:r>
              <a:rPr lang="sr-Cyrl-RS" altLang="en-US" sz="2600" b="1" dirty="0">
                <a:effectLst/>
              </a:rPr>
              <a:t>Анамнеза</a:t>
            </a:r>
          </a:p>
          <a:p>
            <a:pPr>
              <a:lnSpc>
                <a:spcPct val="90000"/>
              </a:lnSpc>
              <a:buNone/>
            </a:pPr>
            <a:endParaRPr lang="sr-Cyrl-RS" altLang="en-US" sz="2400" b="1" dirty="0">
              <a:effectLst/>
            </a:endParaRPr>
          </a:p>
          <a:p>
            <a:pPr>
              <a:lnSpc>
                <a:spcPct val="90000"/>
              </a:lnSpc>
              <a:buNone/>
            </a:pPr>
            <a:r>
              <a:rPr lang="sr-Cyrl-RS" altLang="en-US" sz="2000" b="1" dirty="0">
                <a:effectLst/>
              </a:rPr>
              <a:t>Главне тегобе: </a:t>
            </a:r>
          </a:p>
          <a:p>
            <a:pPr marL="0" indent="0">
              <a:lnSpc>
                <a:spcPct val="90000"/>
              </a:lnSpc>
              <a:buNone/>
            </a:pPr>
            <a:r>
              <a:rPr lang="sr-Cyrl-RS" altLang="en-US" sz="2000" dirty="0">
                <a:effectLst/>
              </a:rPr>
              <a:t>малаксалост, губитак апетита, мучнина, повраћање, повишена температура, тамна мокраћа, светла столица, жута пребојеност очију и коже последњих 5 дана</a:t>
            </a:r>
          </a:p>
          <a:p>
            <a:pPr marL="0" indent="0">
              <a:lnSpc>
                <a:spcPct val="90000"/>
              </a:lnSpc>
              <a:buNone/>
            </a:pPr>
            <a:endParaRPr lang="sr-Cyrl-RS" altLang="en-US" sz="2000" b="1" dirty="0"/>
          </a:p>
          <a:p>
            <a:pPr marL="0" indent="0">
              <a:lnSpc>
                <a:spcPct val="90000"/>
              </a:lnSpc>
              <a:buNone/>
            </a:pPr>
            <a:r>
              <a:rPr lang="sr-Cyrl-RS" altLang="en-US" sz="2000" b="1" dirty="0">
                <a:effectLst/>
              </a:rPr>
              <a:t>Лична анамнеза:</a:t>
            </a:r>
          </a:p>
          <a:p>
            <a:pPr marL="0" indent="0">
              <a:lnSpc>
                <a:spcPct val="90000"/>
              </a:lnSpc>
              <a:buNone/>
            </a:pPr>
            <a:r>
              <a:rPr lang="sr-Cyrl-RS" altLang="en-US" sz="2000" dirty="0">
                <a:effectLst/>
              </a:rPr>
              <a:t>Негира ранија обољења, операције и алергију на лекове</a:t>
            </a:r>
          </a:p>
          <a:p>
            <a:pPr marL="0" indent="0">
              <a:lnSpc>
                <a:spcPct val="90000"/>
              </a:lnSpc>
              <a:buNone/>
            </a:pPr>
            <a:endParaRPr lang="sr-Cyrl-RS" altLang="en-US" sz="2000" dirty="0"/>
          </a:p>
          <a:p>
            <a:pPr marL="0" indent="0">
              <a:lnSpc>
                <a:spcPct val="90000"/>
              </a:lnSpc>
              <a:buNone/>
            </a:pPr>
            <a:r>
              <a:rPr lang="sr-Cyrl-RS" altLang="en-US" sz="2000" b="1" dirty="0">
                <a:effectLst/>
              </a:rPr>
              <a:t>Породична анамнеза:</a:t>
            </a:r>
          </a:p>
          <a:p>
            <a:pPr marL="0" indent="0">
              <a:lnSpc>
                <a:spcPct val="90000"/>
              </a:lnSpc>
              <a:buNone/>
            </a:pPr>
            <a:r>
              <a:rPr lang="sr-Cyrl-RS" altLang="en-US" sz="2000" dirty="0">
                <a:effectLst/>
              </a:rPr>
              <a:t>Деда по мајци боловао од  Ца дебелог црева</a:t>
            </a:r>
          </a:p>
          <a:p>
            <a:pPr marL="0" indent="0">
              <a:lnSpc>
                <a:spcPct val="90000"/>
              </a:lnSpc>
              <a:buNone/>
            </a:pPr>
            <a:endParaRPr lang="sr-Cyrl-RS" altLang="en-US" sz="2000" dirty="0">
              <a:effectLst/>
            </a:endParaRPr>
          </a:p>
          <a:p>
            <a:pPr marL="0" indent="0">
              <a:lnSpc>
                <a:spcPct val="90000"/>
              </a:lnSpc>
              <a:buNone/>
            </a:pPr>
            <a:r>
              <a:rPr lang="sr-Cyrl-RS" altLang="en-US" sz="2000" b="1" dirty="0">
                <a:effectLst/>
              </a:rPr>
              <a:t>Социо-епидемиолошка анамнеза:</a:t>
            </a:r>
          </a:p>
          <a:p>
            <a:pPr marL="0" indent="0">
              <a:lnSpc>
                <a:spcPct val="90000"/>
              </a:lnSpc>
              <a:buNone/>
            </a:pPr>
            <a:r>
              <a:rPr lang="sr-Cyrl-RS" altLang="en-US" sz="2000" dirty="0">
                <a:effectLst/>
              </a:rPr>
              <a:t>Живи у приградском насељу, у некомфорним условима становања, конзумира градску воду</a:t>
            </a:r>
          </a:p>
          <a:p>
            <a:pPr marL="0" indent="0">
              <a:lnSpc>
                <a:spcPct val="90000"/>
              </a:lnSpc>
              <a:buNone/>
            </a:pPr>
            <a:r>
              <a:rPr lang="sr-Cyrl-RS" altLang="en-US" sz="2000" dirty="0">
                <a:effectLst/>
              </a:rPr>
              <a:t>Нема адекватне канализационе мреже, користи пољски </a:t>
            </a:r>
            <a:r>
              <a:rPr lang="en-US" altLang="en-US" sz="2000" dirty="0">
                <a:effectLst/>
              </a:rPr>
              <a:t>W</a:t>
            </a:r>
            <a:r>
              <a:rPr lang="sr-Cyrl-RS" altLang="en-US" sz="2000" dirty="0">
                <a:effectLst/>
              </a:rPr>
              <a:t>Ц</a:t>
            </a:r>
          </a:p>
          <a:p>
            <a:pPr marL="0" indent="0">
              <a:lnSpc>
                <a:spcPct val="90000"/>
              </a:lnSpc>
              <a:buNone/>
            </a:pPr>
            <a:r>
              <a:rPr lang="sr-Cyrl-RS" altLang="en-US" sz="2000" dirty="0">
                <a:effectLst/>
              </a:rPr>
              <a:t>Млађа сестра боловала од акутног вирусног хепатитиса (тип А)-отпуштена из болнице пре 10 дана. Још 2 особе из ближег окружењу боловале од акутног вирусног хепатитиса у последњих месец дана </a:t>
            </a:r>
          </a:p>
          <a:p>
            <a:pPr marL="0" indent="0">
              <a:lnSpc>
                <a:spcPct val="90000"/>
              </a:lnSpc>
              <a:buNone/>
            </a:pPr>
            <a:r>
              <a:rPr lang="sr-Cyrl-RS" altLang="en-US" sz="2000" dirty="0">
                <a:effectLst/>
              </a:rPr>
              <a:t>Негира скорија путовања ван места боравка</a:t>
            </a:r>
          </a:p>
          <a:p>
            <a:pPr marL="0" indent="0">
              <a:lnSpc>
                <a:spcPct val="90000"/>
              </a:lnSpc>
              <a:buNone/>
            </a:pPr>
            <a:r>
              <a:rPr lang="sr-Cyrl-RS" altLang="en-US" sz="2000" dirty="0">
                <a:effectLst/>
              </a:rPr>
              <a:t>Негира операције и опсежније интервенције на зубима</a:t>
            </a:r>
          </a:p>
          <a:p>
            <a:pPr>
              <a:lnSpc>
                <a:spcPct val="90000"/>
              </a:lnSpc>
              <a:buNone/>
            </a:pPr>
            <a:endParaRPr lang="sr-Cyrl-RS" altLang="en-US" sz="2400" dirty="0">
              <a:effectLst/>
            </a:endParaRPr>
          </a:p>
        </p:txBody>
      </p:sp>
    </p:spTree>
  </p:cSld>
  <p:clrMapOvr>
    <a:masterClrMapping/>
  </p:clrMapOvr>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5">
            <a:extLst>
              <a:ext uri="{FF2B5EF4-FFF2-40B4-BE49-F238E27FC236}">
                <a16:creationId xmlns:a16="http://schemas.microsoft.com/office/drawing/2014/main" id="{B3925F59-D8AF-4EFC-A2D1-CEEB897A6A4D}"/>
              </a:ext>
            </a:extLst>
          </p:cNvPr>
          <p:cNvSpPr>
            <a:spLocks noGrp="1"/>
          </p:cNvSpPr>
          <p:nvPr>
            <p:ph type="sldNum" sz="quarter" idx="12"/>
          </p:nvPr>
        </p:nvSpPr>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defRPr/>
            </a:pPr>
            <a:fld id="{4070B7D0-F709-43F6-B970-EC6728DA8D41}" type="slidenum">
              <a:rPr lang="en-US" altLang="en-US" smtClean="0">
                <a:latin typeface="Tahoma" panose="020B0604030504040204" pitchFamily="34" charset="0"/>
              </a:rPr>
              <a:pPr>
                <a:defRPr/>
              </a:pPr>
              <a:t>30</a:t>
            </a:fld>
            <a:endParaRPr lang="en-US" altLang="en-US">
              <a:latin typeface="Tahoma" panose="020B0604030504040204" pitchFamily="34" charset="0"/>
            </a:endParaRPr>
          </a:p>
        </p:txBody>
      </p:sp>
      <p:sp>
        <p:nvSpPr>
          <p:cNvPr id="308228" name="Text Box 2">
            <a:extLst>
              <a:ext uri="{FF2B5EF4-FFF2-40B4-BE49-F238E27FC236}">
                <a16:creationId xmlns:a16="http://schemas.microsoft.com/office/drawing/2014/main" id="{02488990-FBE9-49DC-9FF4-F142DE927363}"/>
              </a:ext>
            </a:extLst>
          </p:cNvPr>
          <p:cNvSpPr txBox="1">
            <a:spLocks noChangeArrowheads="1"/>
          </p:cNvSpPr>
          <p:nvPr/>
        </p:nvSpPr>
        <p:spPr bwMode="auto">
          <a:xfrm>
            <a:off x="0" y="0"/>
            <a:ext cx="9144000" cy="56183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171450" indent="-171450">
              <a:defRPr>
                <a:solidFill>
                  <a:schemeClr val="tx1"/>
                </a:solidFill>
                <a:latin typeface="Arial" panose="020B0604020202020204" pitchFamily="34" charset="0"/>
              </a:defRPr>
            </a:lvl1pPr>
            <a:lvl2pPr marL="2058988" indent="-342900">
              <a:defRPr>
                <a:solidFill>
                  <a:schemeClr val="tx1"/>
                </a:solidFill>
                <a:latin typeface="Arial" panose="020B0604020202020204" pitchFamily="34" charset="0"/>
              </a:defRPr>
            </a:lvl2pPr>
            <a:lvl3pPr marL="2516188" indent="-342900">
              <a:defRPr>
                <a:solidFill>
                  <a:schemeClr val="tx1"/>
                </a:solidFill>
                <a:latin typeface="Arial" panose="020B0604020202020204" pitchFamily="34" charset="0"/>
              </a:defRPr>
            </a:lvl3pPr>
            <a:lvl4pPr marL="2973388" indent="-342900">
              <a:defRPr>
                <a:solidFill>
                  <a:schemeClr val="tx1"/>
                </a:solidFill>
                <a:latin typeface="Arial" panose="020B0604020202020204" pitchFamily="34" charset="0"/>
              </a:defRPr>
            </a:lvl4pPr>
            <a:lvl5pPr marL="3430588" indent="-342900">
              <a:defRPr>
                <a:solidFill>
                  <a:schemeClr val="tx1"/>
                </a:solidFill>
                <a:latin typeface="Arial" panose="020B0604020202020204" pitchFamily="34" charset="0"/>
              </a:defRPr>
            </a:lvl5pPr>
            <a:lvl6pPr marL="3887788" indent="-342900" eaLnBrk="0" fontAlgn="base" hangingPunct="0">
              <a:spcBef>
                <a:spcPct val="0"/>
              </a:spcBef>
              <a:spcAft>
                <a:spcPct val="0"/>
              </a:spcAft>
              <a:defRPr>
                <a:solidFill>
                  <a:schemeClr val="tx1"/>
                </a:solidFill>
                <a:latin typeface="Arial" panose="020B0604020202020204" pitchFamily="34" charset="0"/>
              </a:defRPr>
            </a:lvl6pPr>
            <a:lvl7pPr marL="4344988" indent="-342900" eaLnBrk="0" fontAlgn="base" hangingPunct="0">
              <a:spcBef>
                <a:spcPct val="0"/>
              </a:spcBef>
              <a:spcAft>
                <a:spcPct val="0"/>
              </a:spcAft>
              <a:defRPr>
                <a:solidFill>
                  <a:schemeClr val="tx1"/>
                </a:solidFill>
                <a:latin typeface="Arial" panose="020B0604020202020204" pitchFamily="34" charset="0"/>
              </a:defRPr>
            </a:lvl7pPr>
            <a:lvl8pPr marL="4802188" indent="-342900" eaLnBrk="0" fontAlgn="base" hangingPunct="0">
              <a:spcBef>
                <a:spcPct val="0"/>
              </a:spcBef>
              <a:spcAft>
                <a:spcPct val="0"/>
              </a:spcAft>
              <a:defRPr>
                <a:solidFill>
                  <a:schemeClr val="tx1"/>
                </a:solidFill>
                <a:latin typeface="Arial" panose="020B0604020202020204" pitchFamily="34" charset="0"/>
              </a:defRPr>
            </a:lvl8pPr>
            <a:lvl9pPr marL="5259388" indent="-342900" eaLnBrk="0" fontAlgn="base" hangingPunct="0">
              <a:spcBef>
                <a:spcPct val="0"/>
              </a:spcBef>
              <a:spcAft>
                <a:spcPct val="0"/>
              </a:spcAft>
              <a:defRPr>
                <a:solidFill>
                  <a:schemeClr val="tx1"/>
                </a:solidFill>
                <a:latin typeface="Arial" panose="020B0604020202020204" pitchFamily="34" charset="0"/>
              </a:defRPr>
            </a:lvl9pPr>
          </a:lstStyle>
          <a:p>
            <a:pPr>
              <a:lnSpc>
                <a:spcPct val="110000"/>
              </a:lnSpc>
            </a:pPr>
            <a:r>
              <a:rPr lang="sr-Cyrl-RS" altLang="en-US" sz="2400" b="1" dirty="0">
                <a:latin typeface="+mj-lt"/>
              </a:rPr>
              <a:t>Профилакса</a:t>
            </a:r>
          </a:p>
          <a:p>
            <a:pPr>
              <a:lnSpc>
                <a:spcPct val="110000"/>
              </a:lnSpc>
            </a:pPr>
            <a:endParaRPr lang="sr-Cyrl-RS" altLang="en-US" sz="2400" b="1" dirty="0">
              <a:latin typeface="+mj-lt"/>
            </a:endParaRPr>
          </a:p>
          <a:p>
            <a:pPr>
              <a:lnSpc>
                <a:spcPct val="110000"/>
              </a:lnSpc>
            </a:pPr>
            <a:r>
              <a:rPr lang="sr-Cyrl-RS" altLang="en-US" sz="2000" i="1" dirty="0">
                <a:latin typeface="+mj-lt"/>
              </a:rPr>
              <a:t>Акутни вирусни хепатитис А</a:t>
            </a:r>
          </a:p>
          <a:p>
            <a:pPr>
              <a:lnSpc>
                <a:spcPct val="110000"/>
              </a:lnSpc>
            </a:pPr>
            <a:r>
              <a:rPr lang="sr-Cyrl-RS" altLang="en-US" sz="2000" dirty="0">
                <a:latin typeface="+mj-lt"/>
              </a:rPr>
              <a:t>- активна заштита се не спроводи рутински,</a:t>
            </a:r>
          </a:p>
          <a:p>
            <a:pPr>
              <a:lnSpc>
                <a:spcPct val="110000"/>
              </a:lnSpc>
            </a:pPr>
            <a:r>
              <a:rPr lang="sr-Cyrl-RS" altLang="en-US" sz="2000" dirty="0">
                <a:latin typeface="+mj-lt"/>
              </a:rPr>
              <a:t>- пасивна заштита се спроводи давањем стандардног</a:t>
            </a:r>
            <a:br>
              <a:rPr lang="sr-Cyrl-RS" altLang="en-US" sz="2000" dirty="0">
                <a:latin typeface="+mj-lt"/>
              </a:rPr>
            </a:br>
            <a:r>
              <a:rPr lang="sr-Cyrl-RS" altLang="en-US" sz="2000" dirty="0">
                <a:latin typeface="+mj-lt"/>
              </a:rPr>
              <a:t>  гамаглобулина (0.02 мл/кг).</a:t>
            </a:r>
          </a:p>
          <a:p>
            <a:pPr>
              <a:lnSpc>
                <a:spcPct val="110000"/>
              </a:lnSpc>
            </a:pPr>
            <a:endParaRPr lang="sr-Cyrl-RS" altLang="en-US" sz="2000" dirty="0">
              <a:latin typeface="+mj-lt"/>
            </a:endParaRPr>
          </a:p>
          <a:p>
            <a:pPr>
              <a:lnSpc>
                <a:spcPct val="110000"/>
              </a:lnSpc>
            </a:pPr>
            <a:r>
              <a:rPr lang="sr-Cyrl-RS" altLang="en-US" sz="2000" i="1" dirty="0">
                <a:latin typeface="+mj-lt"/>
              </a:rPr>
              <a:t>Акутни вирусни хепатитис </a:t>
            </a:r>
            <a:r>
              <a:rPr lang="en-US" altLang="en-US" sz="2000" i="1" dirty="0">
                <a:latin typeface="+mj-lt"/>
              </a:rPr>
              <a:t>B</a:t>
            </a:r>
            <a:endParaRPr lang="sr-Cyrl-RS" altLang="en-US" sz="2000" i="1" dirty="0">
              <a:latin typeface="+mj-lt"/>
            </a:endParaRPr>
          </a:p>
          <a:p>
            <a:pPr>
              <a:lnSpc>
                <a:spcPct val="110000"/>
              </a:lnSpc>
            </a:pPr>
            <a:r>
              <a:rPr lang="sr-Cyrl-RS" altLang="en-US" sz="2000" dirty="0">
                <a:latin typeface="+mj-lt"/>
              </a:rPr>
              <a:t>- активна заштита (вакцинација): плазматска и рекомбинантна </a:t>
            </a:r>
            <a:br>
              <a:rPr lang="sr-Cyrl-RS" altLang="en-US" sz="2000" dirty="0">
                <a:latin typeface="+mj-lt"/>
              </a:rPr>
            </a:br>
            <a:r>
              <a:rPr lang="sr-Cyrl-RS" altLang="en-US" sz="2000" dirty="0">
                <a:latin typeface="+mj-lt"/>
              </a:rPr>
              <a:t>  </a:t>
            </a:r>
            <a:r>
              <a:rPr lang="en-US" altLang="en-US" sz="2000" dirty="0">
                <a:latin typeface="+mj-lt"/>
              </a:rPr>
              <a:t>HB</a:t>
            </a:r>
            <a:r>
              <a:rPr lang="sr-Cyrl-RS" altLang="en-US" sz="2000" dirty="0">
                <a:latin typeface="+mj-lt"/>
              </a:rPr>
              <a:t> вакцина (шема: 0, 1, 6 месеца, бустер доза после 5 година),</a:t>
            </a:r>
          </a:p>
          <a:p>
            <a:pPr>
              <a:lnSpc>
                <a:spcPct val="110000"/>
              </a:lnSpc>
            </a:pPr>
            <a:r>
              <a:rPr lang="sr-Cyrl-RS" altLang="en-US" sz="2000" dirty="0">
                <a:latin typeface="+mj-lt"/>
              </a:rPr>
              <a:t>- пасивна заштита: </a:t>
            </a:r>
            <a:r>
              <a:rPr lang="en-US" altLang="en-US" sz="2000" dirty="0">
                <a:latin typeface="+mj-lt"/>
              </a:rPr>
              <a:t>HBIG</a:t>
            </a:r>
            <a:r>
              <a:rPr lang="sr-Cyrl-RS" altLang="en-US" sz="2000" dirty="0">
                <a:latin typeface="+mj-lt"/>
              </a:rPr>
              <a:t> (хепатитис </a:t>
            </a:r>
            <a:r>
              <a:rPr lang="en-US" altLang="en-US" sz="2000" dirty="0">
                <a:latin typeface="+mj-lt"/>
              </a:rPr>
              <a:t>B</a:t>
            </a:r>
            <a:r>
              <a:rPr lang="sr-Cyrl-RS" altLang="en-US" sz="2000" dirty="0">
                <a:latin typeface="+mj-lt"/>
              </a:rPr>
              <a:t> имуноглобулин),</a:t>
            </a:r>
          </a:p>
          <a:p>
            <a:pPr>
              <a:lnSpc>
                <a:spcPct val="110000"/>
              </a:lnSpc>
            </a:pPr>
            <a:r>
              <a:rPr lang="sr-Cyrl-RS" altLang="en-US" sz="2000" dirty="0">
                <a:latin typeface="+mj-lt"/>
              </a:rPr>
              <a:t>- пасивна заштита индикована:</a:t>
            </a:r>
          </a:p>
          <a:p>
            <a:pPr>
              <a:lnSpc>
                <a:spcPct val="110000"/>
              </a:lnSpc>
            </a:pPr>
            <a:r>
              <a:rPr lang="sr-Cyrl-RS" altLang="en-US" sz="2000" dirty="0">
                <a:latin typeface="+mj-lt"/>
              </a:rPr>
              <a:t>- код особе које су имале сексуални контакт са </a:t>
            </a:r>
            <a:r>
              <a:rPr lang="en-US" altLang="en-US" sz="2000" dirty="0">
                <a:latin typeface="+mj-lt"/>
              </a:rPr>
              <a:t>HBsAg</a:t>
            </a:r>
            <a:r>
              <a:rPr lang="sr-Cyrl-RS" altLang="en-US" sz="2000" dirty="0">
                <a:latin typeface="+mj-lt"/>
              </a:rPr>
              <a:t> позитивним</a:t>
            </a:r>
            <a:br>
              <a:rPr lang="sr-Cyrl-RS" altLang="en-US" sz="2000" dirty="0">
                <a:latin typeface="+mj-lt"/>
              </a:rPr>
            </a:br>
            <a:r>
              <a:rPr lang="sr-Cyrl-RS" altLang="en-US" sz="2000" dirty="0">
                <a:latin typeface="+mj-lt"/>
              </a:rPr>
              <a:t>  особама,</a:t>
            </a:r>
          </a:p>
          <a:p>
            <a:pPr>
              <a:lnSpc>
                <a:spcPct val="110000"/>
              </a:lnSpc>
            </a:pPr>
            <a:r>
              <a:rPr lang="sr-Cyrl-RS" altLang="en-US" sz="2000" dirty="0">
                <a:latin typeface="+mj-lt"/>
              </a:rPr>
              <a:t>код новорођенчади која су рођена од </a:t>
            </a:r>
            <a:r>
              <a:rPr lang="en-US" altLang="en-US" sz="2000" dirty="0">
                <a:latin typeface="+mj-lt"/>
              </a:rPr>
              <a:t>HBsAg</a:t>
            </a:r>
            <a:r>
              <a:rPr lang="sr-Cyrl-RS" altLang="en-US" sz="2000" dirty="0">
                <a:latin typeface="+mj-lt"/>
              </a:rPr>
              <a:t> позитивних мајки.</a:t>
            </a:r>
          </a:p>
          <a:p>
            <a:pPr>
              <a:lnSpc>
                <a:spcPct val="110000"/>
              </a:lnSpc>
              <a:buFontTx/>
              <a:buChar char="-"/>
            </a:pPr>
            <a:endParaRPr lang="en-US" altLang="en-US" sz="2000" dirty="0">
              <a:latin typeface="+mj-lt"/>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5">
            <a:extLst>
              <a:ext uri="{FF2B5EF4-FFF2-40B4-BE49-F238E27FC236}">
                <a16:creationId xmlns:a16="http://schemas.microsoft.com/office/drawing/2014/main" id="{CEB28485-A553-4F0D-A83D-4436D58F1473}"/>
              </a:ext>
            </a:extLst>
          </p:cNvPr>
          <p:cNvSpPr>
            <a:spLocks noGrp="1"/>
          </p:cNvSpPr>
          <p:nvPr>
            <p:ph type="sldNum" sz="quarter" idx="12"/>
          </p:nvPr>
        </p:nvSpPr>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defRPr/>
            </a:pPr>
            <a:fld id="{24154388-06E1-4830-808C-DA2AC0897CC0}" type="slidenum">
              <a:rPr lang="en-US" altLang="en-US" smtClean="0">
                <a:latin typeface="Tahoma" panose="020B0604030504040204" pitchFamily="34" charset="0"/>
              </a:rPr>
              <a:pPr>
                <a:defRPr/>
              </a:pPr>
              <a:t>31</a:t>
            </a:fld>
            <a:endParaRPr lang="en-US" altLang="en-US">
              <a:latin typeface="Tahoma" panose="020B0604030504040204" pitchFamily="34" charset="0"/>
            </a:endParaRPr>
          </a:p>
        </p:txBody>
      </p:sp>
      <p:sp>
        <p:nvSpPr>
          <p:cNvPr id="310276" name="Text Box 2">
            <a:extLst>
              <a:ext uri="{FF2B5EF4-FFF2-40B4-BE49-F238E27FC236}">
                <a16:creationId xmlns:a16="http://schemas.microsoft.com/office/drawing/2014/main" id="{2F428F72-776E-4250-A061-3FAC32972089}"/>
              </a:ext>
            </a:extLst>
          </p:cNvPr>
          <p:cNvSpPr txBox="1">
            <a:spLocks noChangeArrowheads="1"/>
          </p:cNvSpPr>
          <p:nvPr/>
        </p:nvSpPr>
        <p:spPr bwMode="auto">
          <a:xfrm>
            <a:off x="0" y="0"/>
            <a:ext cx="9144000" cy="22467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342900" indent="-342900">
              <a:defRPr>
                <a:solidFill>
                  <a:schemeClr val="tx1"/>
                </a:solidFill>
                <a:latin typeface="Arial" panose="020B0604020202020204" pitchFamily="34" charset="0"/>
              </a:defRPr>
            </a:lvl1pPr>
            <a:lvl2pPr marL="800100" indent="-342900">
              <a:defRPr>
                <a:solidFill>
                  <a:schemeClr val="tx1"/>
                </a:solidFill>
                <a:latin typeface="Arial" panose="020B0604020202020204" pitchFamily="34" charset="0"/>
              </a:defRPr>
            </a:lvl2pPr>
            <a:lvl3pPr marL="1257300" indent="-342900">
              <a:defRPr>
                <a:solidFill>
                  <a:schemeClr val="tx1"/>
                </a:solidFill>
                <a:latin typeface="Arial" panose="020B0604020202020204" pitchFamily="34" charset="0"/>
              </a:defRPr>
            </a:lvl3pPr>
            <a:lvl4pPr marL="1714500" indent="-342900">
              <a:defRPr>
                <a:solidFill>
                  <a:schemeClr val="tx1"/>
                </a:solidFill>
                <a:latin typeface="Arial" panose="020B0604020202020204" pitchFamily="34" charset="0"/>
              </a:defRPr>
            </a:lvl4pPr>
            <a:lvl5pPr marL="2171700" indent="-342900">
              <a:defRPr>
                <a:solidFill>
                  <a:schemeClr val="tx1"/>
                </a:solidFill>
                <a:latin typeface="Arial" panose="020B0604020202020204" pitchFamily="34" charset="0"/>
              </a:defRPr>
            </a:lvl5pPr>
            <a:lvl6pPr marL="2628900" indent="-342900" eaLnBrk="0" fontAlgn="base" hangingPunct="0">
              <a:spcBef>
                <a:spcPct val="0"/>
              </a:spcBef>
              <a:spcAft>
                <a:spcPct val="0"/>
              </a:spcAft>
              <a:defRPr>
                <a:solidFill>
                  <a:schemeClr val="tx1"/>
                </a:solidFill>
                <a:latin typeface="Arial" panose="020B0604020202020204" pitchFamily="34" charset="0"/>
              </a:defRPr>
            </a:lvl6pPr>
            <a:lvl7pPr marL="3086100" indent="-342900" eaLnBrk="0" fontAlgn="base" hangingPunct="0">
              <a:spcBef>
                <a:spcPct val="0"/>
              </a:spcBef>
              <a:spcAft>
                <a:spcPct val="0"/>
              </a:spcAft>
              <a:defRPr>
                <a:solidFill>
                  <a:schemeClr val="tx1"/>
                </a:solidFill>
                <a:latin typeface="Arial" panose="020B0604020202020204" pitchFamily="34" charset="0"/>
              </a:defRPr>
            </a:lvl7pPr>
            <a:lvl8pPr marL="3543300" indent="-342900" eaLnBrk="0" fontAlgn="base" hangingPunct="0">
              <a:spcBef>
                <a:spcPct val="0"/>
              </a:spcBef>
              <a:spcAft>
                <a:spcPct val="0"/>
              </a:spcAft>
              <a:defRPr>
                <a:solidFill>
                  <a:schemeClr val="tx1"/>
                </a:solidFill>
                <a:latin typeface="Arial" panose="020B0604020202020204" pitchFamily="34" charset="0"/>
              </a:defRPr>
            </a:lvl8pPr>
            <a:lvl9pPr marL="4000500" indent="-342900" eaLnBrk="0" fontAlgn="base" hangingPunct="0">
              <a:spcBef>
                <a:spcPct val="0"/>
              </a:spcBef>
              <a:spcAft>
                <a:spcPct val="0"/>
              </a:spcAft>
              <a:defRPr>
                <a:solidFill>
                  <a:schemeClr val="tx1"/>
                </a:solidFill>
                <a:latin typeface="Arial" panose="020B0604020202020204" pitchFamily="34" charset="0"/>
              </a:defRPr>
            </a:lvl9pPr>
          </a:lstStyle>
          <a:p>
            <a:r>
              <a:rPr lang="sr-Cyrl-RS" altLang="en-US" sz="2000" i="1" dirty="0">
                <a:latin typeface="+mj-lt"/>
              </a:rPr>
              <a:t>Акутни вирусни хепатитис </a:t>
            </a:r>
            <a:r>
              <a:rPr lang="sl-SI" altLang="en-US" sz="2000" i="1" dirty="0">
                <a:latin typeface="+mj-lt"/>
              </a:rPr>
              <a:t>D</a:t>
            </a:r>
            <a:endParaRPr lang="sl-SI" altLang="en-US" sz="2000" dirty="0">
              <a:latin typeface="+mj-lt"/>
            </a:endParaRPr>
          </a:p>
          <a:p>
            <a:endParaRPr lang="en-US" altLang="en-US" sz="2000" dirty="0">
              <a:latin typeface="+mj-lt"/>
            </a:endParaRPr>
          </a:p>
          <a:p>
            <a:r>
              <a:rPr lang="sl-SI" altLang="en-US" sz="2000" dirty="0">
                <a:latin typeface="+mj-lt"/>
              </a:rPr>
              <a:t>- </a:t>
            </a:r>
            <a:r>
              <a:rPr lang="sr-Cyrl-RS" altLang="en-US" sz="2000" dirty="0">
                <a:latin typeface="+mj-lt"/>
              </a:rPr>
              <a:t>Профилаксом хепатитиса </a:t>
            </a:r>
            <a:r>
              <a:rPr lang="en-US" altLang="en-US" sz="2000" dirty="0">
                <a:latin typeface="+mj-lt"/>
              </a:rPr>
              <a:t>B</a:t>
            </a:r>
            <a:r>
              <a:rPr lang="sr-Cyrl-RS" altLang="en-US" sz="2000" dirty="0">
                <a:latin typeface="+mj-lt"/>
              </a:rPr>
              <a:t> се аутоматски врши профилкса и хепатитиса </a:t>
            </a:r>
            <a:r>
              <a:rPr lang="en-US" altLang="en-US" sz="2000" dirty="0">
                <a:latin typeface="+mj-lt"/>
              </a:rPr>
              <a:t>D</a:t>
            </a:r>
            <a:r>
              <a:rPr lang="sl-SI" altLang="en-US" sz="2000" dirty="0">
                <a:latin typeface="+mj-lt"/>
              </a:rPr>
              <a:t>.</a:t>
            </a:r>
            <a:endParaRPr lang="sl-SI" altLang="en-US" sz="2000" i="1" dirty="0">
              <a:latin typeface="+mj-lt"/>
            </a:endParaRPr>
          </a:p>
          <a:p>
            <a:endParaRPr lang="en-US" altLang="en-US" sz="2000" i="1" dirty="0">
              <a:latin typeface="+mj-lt"/>
            </a:endParaRPr>
          </a:p>
          <a:p>
            <a:r>
              <a:rPr lang="sr-Cyrl-RS" altLang="en-US" sz="2000" i="1" dirty="0">
                <a:latin typeface="+mj-lt"/>
              </a:rPr>
              <a:t>Акутни вирусни хепатитиси</a:t>
            </a:r>
            <a:r>
              <a:rPr lang="sl-SI" altLang="en-US" sz="2000" i="1" dirty="0">
                <a:latin typeface="+mj-lt"/>
              </a:rPr>
              <a:t> C i E</a:t>
            </a:r>
            <a:endParaRPr lang="sl-SI" altLang="en-US" sz="2000" dirty="0">
              <a:latin typeface="+mj-lt"/>
            </a:endParaRPr>
          </a:p>
          <a:p>
            <a:endParaRPr lang="en-US" altLang="en-US" sz="2000" dirty="0">
              <a:latin typeface="+mj-lt"/>
            </a:endParaRPr>
          </a:p>
          <a:p>
            <a:r>
              <a:rPr lang="sl-SI" altLang="en-US" sz="2000" dirty="0">
                <a:latin typeface="+mj-lt"/>
              </a:rPr>
              <a:t>- </a:t>
            </a:r>
            <a:r>
              <a:rPr lang="sr-Cyrl-RS" altLang="en-US" sz="2000" dirty="0">
                <a:latin typeface="+mj-lt"/>
              </a:rPr>
              <a:t>Специфична профилкса не постоји</a:t>
            </a:r>
            <a:endParaRPr lang="en-US" altLang="en-US" sz="2000" dirty="0">
              <a:latin typeface="+mj-lt"/>
            </a:endParaRP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4"/>
          <p:cNvSpPr>
            <a:spLocks noGrp="1"/>
          </p:cNvSpPr>
          <p:nvPr>
            <p:ph type="sldNum" sz="quarter" idx="11"/>
          </p:nvPr>
        </p:nvSpPr>
        <p:spPr/>
        <p:txBody>
          <a:bodyPr/>
          <a:lstStyle/>
          <a:p>
            <a:fld id="{86B3A2FE-EE05-4243-A48F-FAF6FD6D031A}" type="slidenum">
              <a:rPr lang="en-US" altLang="en-US"/>
              <a:pPr/>
              <a:t>32</a:t>
            </a:fld>
            <a:endParaRPr lang="en-US" altLang="en-US"/>
          </a:p>
        </p:txBody>
      </p:sp>
      <p:sp>
        <p:nvSpPr>
          <p:cNvPr id="5" name="Rectangle 4"/>
          <p:cNvSpPr/>
          <p:nvPr/>
        </p:nvSpPr>
        <p:spPr>
          <a:xfrm>
            <a:off x="3074428" y="609600"/>
            <a:ext cx="2850076" cy="584775"/>
          </a:xfrm>
          <a:prstGeom prst="rect">
            <a:avLst/>
          </a:prstGeom>
        </p:spPr>
        <p:txBody>
          <a:bodyPr wrap="none">
            <a:spAutoFit/>
          </a:bodyPr>
          <a:lstStyle/>
          <a:p>
            <a:pPr algn="ctr">
              <a:defRPr/>
            </a:pPr>
            <a:r>
              <a:rPr lang="sr-Cyrl-RS" sz="3200" b="1" dirty="0"/>
              <a:t>Приказ случаја</a:t>
            </a:r>
            <a:endParaRPr lang="sr-Latn-CS" sz="3200" b="1" dirty="0"/>
          </a:p>
        </p:txBody>
      </p:sp>
      <p:sp>
        <p:nvSpPr>
          <p:cNvPr id="7" name="Rectangle 6"/>
          <p:cNvSpPr/>
          <p:nvPr/>
        </p:nvSpPr>
        <p:spPr>
          <a:xfrm>
            <a:off x="1524000" y="2286000"/>
            <a:ext cx="6553200" cy="1631216"/>
          </a:xfrm>
          <a:prstGeom prst="rect">
            <a:avLst/>
          </a:prstGeom>
        </p:spPr>
        <p:txBody>
          <a:bodyPr wrap="square">
            <a:spAutoFit/>
          </a:bodyPr>
          <a:lstStyle/>
          <a:p>
            <a:pPr>
              <a:buFont typeface="Arial" pitchFamily="34" charset="0"/>
              <a:buChar char="•"/>
            </a:pPr>
            <a:r>
              <a:rPr lang="sr-Cyrl-RS" sz="2000" dirty="0"/>
              <a:t> </a:t>
            </a:r>
            <a:r>
              <a:rPr lang="sr-Cyrl-RS" sz="2000" b="1" dirty="0"/>
              <a:t>Генералије: </a:t>
            </a:r>
            <a:r>
              <a:rPr lang="sr-Cyrl-RS" sz="2000" dirty="0"/>
              <a:t>болесница Н.Н. пол-женски, стара 36 година, незапослена, живи у граду.</a:t>
            </a:r>
          </a:p>
          <a:p>
            <a:pPr>
              <a:buFont typeface="Arial" pitchFamily="34" charset="0"/>
              <a:buChar char="•"/>
            </a:pPr>
            <a:endParaRPr lang="sr-Cyrl-RS" sz="2000" dirty="0"/>
          </a:p>
          <a:p>
            <a:pPr>
              <a:buFont typeface="Arial" pitchFamily="34" charset="0"/>
              <a:buChar char="•"/>
            </a:pPr>
            <a:r>
              <a:rPr lang="sr-Cyrl-RS" sz="2000" dirty="0"/>
              <a:t> Датум хоспитализације: 20. 02. 1998. године (друга хоспитализација на Инфективној клиници).</a:t>
            </a:r>
            <a:endParaRPr lang="en-US" sz="2000" dirty="0"/>
          </a:p>
        </p:txBody>
      </p:sp>
    </p:spTree>
  </p:cSld>
  <p:clrMapOvr>
    <a:masterClrMapping/>
  </p:clrMapOvr>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4"/>
          <p:cNvSpPr>
            <a:spLocks noGrp="1"/>
          </p:cNvSpPr>
          <p:nvPr>
            <p:ph type="sldNum" sz="quarter" idx="11"/>
          </p:nvPr>
        </p:nvSpPr>
        <p:spPr/>
        <p:txBody>
          <a:bodyPr/>
          <a:lstStyle/>
          <a:p>
            <a:fld id="{8E039698-F294-4252-8326-143C32A55A55}" type="slidenum">
              <a:rPr lang="en-US" altLang="en-US"/>
              <a:pPr/>
              <a:t>33</a:t>
            </a:fld>
            <a:endParaRPr lang="en-US" altLang="en-US"/>
          </a:p>
        </p:txBody>
      </p:sp>
      <p:sp>
        <p:nvSpPr>
          <p:cNvPr id="9220" name="Text Box 6"/>
          <p:cNvSpPr txBox="1">
            <a:spLocks noChangeArrowheads="1"/>
          </p:cNvSpPr>
          <p:nvPr/>
        </p:nvSpPr>
        <p:spPr bwMode="auto">
          <a:xfrm>
            <a:off x="1127125" y="1004888"/>
            <a:ext cx="7451725" cy="5559984"/>
          </a:xfrm>
          <a:prstGeom prst="rect">
            <a:avLst/>
          </a:prstGeom>
          <a:noFill/>
          <a:ln w="9525">
            <a:noFill/>
            <a:miter lim="800000"/>
            <a:headEnd/>
            <a:tailEnd/>
          </a:ln>
          <a:effectLst/>
        </p:spPr>
        <p:txBody>
          <a:bodyPr>
            <a:spAutoFit/>
          </a:bodyPr>
          <a:lstStyle/>
          <a:p>
            <a:pPr marL="274638" indent="-274638">
              <a:lnSpc>
                <a:spcPct val="110000"/>
              </a:lnSpc>
            </a:pPr>
            <a:r>
              <a:rPr lang="sr-Cyrl-RS" altLang="en-US" sz="2400" b="1" dirty="0"/>
              <a:t>Анамнеза</a:t>
            </a:r>
          </a:p>
          <a:p>
            <a:pPr marL="274638" indent="-274638">
              <a:lnSpc>
                <a:spcPct val="110000"/>
              </a:lnSpc>
            </a:pPr>
            <a:endParaRPr lang="sr-Cyrl-RS" altLang="en-US" sz="2000" b="1" dirty="0"/>
          </a:p>
          <a:p>
            <a:pPr marL="49213" indent="-49213">
              <a:lnSpc>
                <a:spcPct val="110000"/>
              </a:lnSpc>
            </a:pPr>
            <a:r>
              <a:rPr lang="sr-Cyrl-RS" altLang="en-US" sz="2000" b="1" dirty="0"/>
              <a:t>Главне тегобе: </a:t>
            </a:r>
            <a:r>
              <a:rPr lang="sr-Cyrl-RS" altLang="en-US" sz="2000" dirty="0"/>
              <a:t>повишена температура, главобоља, повраћање, отежан ход.</a:t>
            </a:r>
          </a:p>
          <a:p>
            <a:pPr marL="274638" indent="-274638">
              <a:lnSpc>
                <a:spcPct val="110000"/>
              </a:lnSpc>
            </a:pPr>
            <a:endParaRPr lang="sr-Cyrl-RS" altLang="en-US" sz="2000" dirty="0"/>
          </a:p>
          <a:p>
            <a:pPr marL="274638" indent="-274638">
              <a:lnSpc>
                <a:spcPct val="110000"/>
              </a:lnSpc>
            </a:pPr>
            <a:r>
              <a:rPr lang="sr-Cyrl-RS" altLang="en-US" sz="2000" b="1" dirty="0"/>
              <a:t>Садашња болест:</a:t>
            </a:r>
          </a:p>
          <a:p>
            <a:pPr>
              <a:lnSpc>
                <a:spcPct val="110000"/>
              </a:lnSpc>
            </a:pPr>
            <a:r>
              <a:rPr lang="sr-Cyrl-RS" altLang="en-US" sz="2000" dirty="0"/>
              <a:t>11. 02. 1998. год.(9 дана пре пријема): повишена температура изнад 38</a:t>
            </a:r>
            <a:r>
              <a:rPr lang="sr-Latn-CS" altLang="en-US" sz="2000" dirty="0"/>
              <a:t>º</a:t>
            </a:r>
            <a:r>
              <a:rPr lang="sr-Cyrl-RS" altLang="en-US" sz="2000" dirty="0"/>
              <a:t>С, и главобоља,</a:t>
            </a:r>
          </a:p>
          <a:p>
            <a:pPr>
              <a:lnSpc>
                <a:spcPct val="110000"/>
              </a:lnSpc>
            </a:pPr>
            <a:r>
              <a:rPr lang="sr-Cyrl-RS" altLang="en-US" sz="2000" dirty="0"/>
              <a:t>13. 02. 1998. год. : повраћала у више наврата, отежано хода,</a:t>
            </a:r>
          </a:p>
          <a:p>
            <a:pPr>
              <a:lnSpc>
                <a:spcPct val="110000"/>
              </a:lnSpc>
            </a:pPr>
            <a:r>
              <a:rPr lang="sr-Cyrl-RS" altLang="en-US" sz="2000" dirty="0"/>
              <a:t>15. 02. 1998. год.: јавила се лекару опште праксе који јој прописао амп. Клометол и амп. Диклофенака и узео лабораторијске анализе,</a:t>
            </a:r>
          </a:p>
          <a:p>
            <a:pPr>
              <a:lnSpc>
                <a:spcPct val="110000"/>
              </a:lnSpc>
            </a:pPr>
            <a:r>
              <a:rPr lang="sr-Cyrl-RS" altLang="en-US" sz="2000" dirty="0"/>
              <a:t>16. 02. до 19. 02. 1998. и даље има повишену температуру, интензивну главобољу повраћа свакодневно, уз отежан ход,</a:t>
            </a:r>
          </a:p>
          <a:p>
            <a:pPr>
              <a:lnSpc>
                <a:spcPct val="110000"/>
              </a:lnSpc>
            </a:pPr>
            <a:r>
              <a:rPr lang="sr-Cyrl-RS" altLang="en-US" sz="2000" dirty="0"/>
              <a:t>20. 02. 1998. год. упућена на Инфективну клинику, где је задржана на лечењу.</a:t>
            </a:r>
            <a:endParaRPr lang="en-US" altLang="en-US" sz="2000" dirty="0"/>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4"/>
          <p:cNvSpPr>
            <a:spLocks noGrp="1"/>
          </p:cNvSpPr>
          <p:nvPr>
            <p:ph type="sldNum" sz="quarter" idx="11"/>
          </p:nvPr>
        </p:nvSpPr>
        <p:spPr/>
        <p:txBody>
          <a:bodyPr/>
          <a:lstStyle/>
          <a:p>
            <a:fld id="{11A6826C-7F07-43F0-86E1-0A356983EB0A}" type="slidenum">
              <a:rPr lang="en-US" altLang="en-US"/>
              <a:pPr/>
              <a:t>34</a:t>
            </a:fld>
            <a:endParaRPr lang="en-US" altLang="en-US"/>
          </a:p>
        </p:txBody>
      </p:sp>
      <p:sp>
        <p:nvSpPr>
          <p:cNvPr id="11268" name="Text Box 7"/>
          <p:cNvSpPr txBox="1">
            <a:spLocks noChangeArrowheads="1"/>
          </p:cNvSpPr>
          <p:nvPr/>
        </p:nvSpPr>
        <p:spPr bwMode="auto">
          <a:xfrm>
            <a:off x="1173163" y="792163"/>
            <a:ext cx="7605712" cy="3785652"/>
          </a:xfrm>
          <a:prstGeom prst="rect">
            <a:avLst/>
          </a:prstGeom>
          <a:noFill/>
          <a:ln w="9525">
            <a:noFill/>
            <a:miter lim="800000"/>
            <a:headEnd/>
            <a:tailEnd/>
          </a:ln>
          <a:effectLst/>
        </p:spPr>
        <p:txBody>
          <a:bodyPr>
            <a:spAutoFit/>
          </a:bodyPr>
          <a:lstStyle/>
          <a:p>
            <a:pPr>
              <a:lnSpc>
                <a:spcPct val="120000"/>
              </a:lnSpc>
            </a:pPr>
            <a:r>
              <a:rPr lang="sr-Cyrl-RS" altLang="en-US" sz="2000" b="1" dirty="0"/>
              <a:t>Лична анамнеза: </a:t>
            </a:r>
          </a:p>
          <a:p>
            <a:pPr>
              <a:lnSpc>
                <a:spcPct val="120000"/>
              </a:lnSpc>
            </a:pPr>
            <a:r>
              <a:rPr lang="sr-Cyrl-RS" altLang="en-US" sz="2000" dirty="0"/>
              <a:t>1996. лечена у инфективној клиници због дијареалног синдрома (отпуштена под </a:t>
            </a:r>
            <a:r>
              <a:rPr lang="en-US" altLang="en-US" sz="2000" dirty="0"/>
              <a:t>dg: Sy diarrhelae chronicum</a:t>
            </a:r>
            <a:r>
              <a:rPr lang="sr-Cyrl-RS" altLang="en-US" sz="2000" dirty="0"/>
              <a:t>),</a:t>
            </a:r>
          </a:p>
          <a:p>
            <a:pPr>
              <a:lnSpc>
                <a:spcPct val="120000"/>
              </a:lnSpc>
            </a:pPr>
            <a:r>
              <a:rPr lang="sr-Cyrl-RS" altLang="en-US" sz="2000" dirty="0"/>
              <a:t>у протекле две године лечила се, амбулантно, у више наврата на кожном одељењу због алергије,</a:t>
            </a:r>
          </a:p>
          <a:p>
            <a:pPr>
              <a:lnSpc>
                <a:spcPct val="120000"/>
              </a:lnSpc>
            </a:pPr>
            <a:r>
              <a:rPr lang="sr-Cyrl-RS" altLang="en-US" sz="2000" dirty="0"/>
              <a:t>алегична на полен (негира алергују на лекове и храну).</a:t>
            </a:r>
          </a:p>
          <a:p>
            <a:pPr>
              <a:lnSpc>
                <a:spcPct val="120000"/>
              </a:lnSpc>
            </a:pPr>
            <a:endParaRPr lang="sr-Cyrl-RS" altLang="en-US" sz="2000" b="1" dirty="0"/>
          </a:p>
          <a:p>
            <a:pPr>
              <a:lnSpc>
                <a:spcPct val="120000"/>
              </a:lnSpc>
            </a:pPr>
            <a:r>
              <a:rPr lang="sr-Cyrl-RS" altLang="en-US" sz="2000" b="1" dirty="0"/>
              <a:t>Породична анамнеза:</a:t>
            </a:r>
          </a:p>
          <a:p>
            <a:pPr>
              <a:lnSpc>
                <a:spcPct val="120000"/>
              </a:lnSpc>
            </a:pPr>
            <a:r>
              <a:rPr lang="sr-Cyrl-RS" altLang="en-US" sz="2000" dirty="0"/>
              <a:t>мајка болује од повишеног крвног притиска,</a:t>
            </a:r>
          </a:p>
          <a:p>
            <a:pPr>
              <a:lnSpc>
                <a:spcPct val="120000"/>
              </a:lnSpc>
            </a:pPr>
            <a:r>
              <a:rPr lang="sr-Cyrl-RS" altLang="en-US" sz="2000" dirty="0"/>
              <a:t>баба по оцу умрла од кацинома материце</a:t>
            </a:r>
            <a:r>
              <a:rPr lang="sr-Cyrl-RS" altLang="en-US" sz="2000" b="1" dirty="0"/>
              <a:t>.</a:t>
            </a:r>
            <a:endParaRPr lang="en-US" altLang="en-US" sz="2000" dirty="0"/>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4"/>
          <p:cNvSpPr>
            <a:spLocks noGrp="1"/>
          </p:cNvSpPr>
          <p:nvPr>
            <p:ph type="sldNum" sz="quarter" idx="11"/>
          </p:nvPr>
        </p:nvSpPr>
        <p:spPr/>
        <p:txBody>
          <a:bodyPr/>
          <a:lstStyle/>
          <a:p>
            <a:fld id="{30B41F77-D904-43CB-9EF5-10509ED12BC4}" type="slidenum">
              <a:rPr lang="en-US" altLang="en-US"/>
              <a:pPr/>
              <a:t>35</a:t>
            </a:fld>
            <a:endParaRPr lang="en-US" altLang="en-US"/>
          </a:p>
        </p:txBody>
      </p:sp>
      <p:sp>
        <p:nvSpPr>
          <p:cNvPr id="13316" name="Text Box 2"/>
          <p:cNvSpPr txBox="1">
            <a:spLocks noChangeArrowheads="1"/>
          </p:cNvSpPr>
          <p:nvPr/>
        </p:nvSpPr>
        <p:spPr bwMode="auto">
          <a:xfrm>
            <a:off x="1066800" y="1219200"/>
            <a:ext cx="7696200" cy="3108543"/>
          </a:xfrm>
          <a:prstGeom prst="rect">
            <a:avLst/>
          </a:prstGeom>
          <a:noFill/>
          <a:ln w="9525">
            <a:noFill/>
            <a:miter lim="800000"/>
            <a:headEnd/>
            <a:tailEnd/>
          </a:ln>
          <a:effectLst/>
        </p:spPr>
        <p:txBody>
          <a:bodyPr>
            <a:spAutoFit/>
          </a:bodyPr>
          <a:lstStyle/>
          <a:p>
            <a:pPr>
              <a:lnSpc>
                <a:spcPct val="140000"/>
              </a:lnSpc>
            </a:pPr>
            <a:r>
              <a:rPr lang="sr-Cyrl-RS" altLang="en-US" sz="2000" b="1" dirty="0"/>
              <a:t>Социо-епидемиолошка анакета</a:t>
            </a:r>
          </a:p>
          <a:p>
            <a:pPr>
              <a:lnSpc>
                <a:spcPct val="140000"/>
              </a:lnSpc>
            </a:pPr>
            <a:r>
              <a:rPr lang="sr-Cyrl-RS" altLang="en-US" sz="2000" dirty="0"/>
              <a:t>живи у градским условима у кући са мужем, нема децу </a:t>
            </a:r>
          </a:p>
          <a:p>
            <a:pPr>
              <a:lnSpc>
                <a:spcPct val="140000"/>
              </a:lnSpc>
            </a:pPr>
            <a:r>
              <a:rPr lang="sr-Cyrl-RS" altLang="en-US" sz="2000" dirty="0"/>
              <a:t>градски водовод и канализација,</a:t>
            </a:r>
          </a:p>
          <a:p>
            <a:pPr>
              <a:lnSpc>
                <a:spcPct val="140000"/>
              </a:lnSpc>
            </a:pPr>
            <a:r>
              <a:rPr lang="sr-Cyrl-RS" altLang="en-US" sz="2000" dirty="0"/>
              <a:t>углавном се храни код куће,</a:t>
            </a:r>
          </a:p>
          <a:p>
            <a:pPr>
              <a:lnSpc>
                <a:spcPct val="140000"/>
              </a:lnSpc>
            </a:pPr>
            <a:r>
              <a:rPr lang="sr-Cyrl-RS" altLang="en-US" sz="2000" dirty="0"/>
              <a:t>тренутно незапослена, пре 10 година радила у Аустрији као кафе куварица у ресторану,</a:t>
            </a:r>
          </a:p>
          <a:p>
            <a:pPr>
              <a:lnSpc>
                <a:spcPct val="140000"/>
              </a:lnSpc>
            </a:pPr>
            <a:r>
              <a:rPr lang="sr-Cyrl-RS" altLang="en-US" sz="2000" dirty="0"/>
              <a:t>не пуши, не узима наркотике и не конзумира алкохол. </a:t>
            </a:r>
            <a:endParaRPr lang="en-US" altLang="en-US" sz="2000" dirty="0"/>
          </a:p>
        </p:txBody>
      </p:sp>
    </p:spTree>
  </p:cSld>
  <p:clrMapOvr>
    <a:masterClrMapping/>
  </p:clrMapOvr>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4"/>
          <p:cNvSpPr>
            <a:spLocks noGrp="1"/>
          </p:cNvSpPr>
          <p:nvPr>
            <p:ph type="sldNum" sz="quarter" idx="11"/>
          </p:nvPr>
        </p:nvSpPr>
        <p:spPr/>
        <p:txBody>
          <a:bodyPr/>
          <a:lstStyle/>
          <a:p>
            <a:fld id="{050F298B-CC84-4E9D-AD1F-06F2D4357179}" type="slidenum">
              <a:rPr lang="en-US" altLang="en-US"/>
              <a:pPr/>
              <a:t>36</a:t>
            </a:fld>
            <a:endParaRPr lang="en-US" altLang="en-US"/>
          </a:p>
        </p:txBody>
      </p:sp>
      <p:sp>
        <p:nvSpPr>
          <p:cNvPr id="15364" name="Text Box 2"/>
          <p:cNvSpPr txBox="1">
            <a:spLocks noChangeArrowheads="1"/>
          </p:cNvSpPr>
          <p:nvPr/>
        </p:nvSpPr>
        <p:spPr bwMode="auto">
          <a:xfrm>
            <a:off x="1235075" y="960438"/>
            <a:ext cx="7467600" cy="4598182"/>
          </a:xfrm>
          <a:prstGeom prst="rect">
            <a:avLst/>
          </a:prstGeom>
          <a:noFill/>
          <a:ln w="9525">
            <a:noFill/>
            <a:miter lim="800000"/>
            <a:headEnd/>
            <a:tailEnd/>
          </a:ln>
          <a:effectLst/>
        </p:spPr>
        <p:txBody>
          <a:bodyPr>
            <a:spAutoFit/>
          </a:bodyPr>
          <a:lstStyle/>
          <a:p>
            <a:pPr marL="182563" indent="-182563">
              <a:lnSpc>
                <a:spcPct val="120000"/>
              </a:lnSpc>
            </a:pPr>
            <a:r>
              <a:rPr lang="sr-Cyrl-RS" altLang="en-US" sz="2400" b="1" dirty="0"/>
              <a:t>Физиклани налаз</a:t>
            </a:r>
          </a:p>
          <a:p>
            <a:pPr marL="182563" indent="-182563">
              <a:lnSpc>
                <a:spcPct val="120000"/>
              </a:lnSpc>
            </a:pPr>
            <a:endParaRPr lang="sr-Cyrl-RS" altLang="en-US" sz="2000" b="1" dirty="0"/>
          </a:p>
          <a:p>
            <a:pPr marL="182563" indent="-182563">
              <a:lnSpc>
                <a:spcPct val="120000"/>
              </a:lnSpc>
            </a:pPr>
            <a:r>
              <a:rPr lang="sr-Cyrl-RS" altLang="en-US" sz="2000" b="1" dirty="0"/>
              <a:t>Општа инспекција:</a:t>
            </a:r>
          </a:p>
          <a:p>
            <a:pPr marL="182563" indent="-182563">
              <a:lnSpc>
                <a:spcPct val="120000"/>
              </a:lnSpc>
            </a:pPr>
            <a:r>
              <a:rPr lang="sr-Cyrl-RS" altLang="en-US" sz="2000" dirty="0"/>
              <a:t>високо фебрилна преко 38°С,</a:t>
            </a:r>
          </a:p>
          <a:p>
            <a:pPr marL="182563" indent="-182563">
              <a:lnSpc>
                <a:spcPct val="120000"/>
              </a:lnSpc>
            </a:pPr>
            <a:r>
              <a:rPr lang="sr-Cyrl-RS" altLang="en-US" sz="2000" dirty="0"/>
              <a:t>адинамична, отежано хода, </a:t>
            </a:r>
          </a:p>
          <a:p>
            <a:pPr marL="182563" indent="-182563">
              <a:lnSpc>
                <a:spcPct val="120000"/>
              </a:lnSpc>
            </a:pPr>
            <a:r>
              <a:rPr lang="sr-Cyrl-RS" altLang="en-US" sz="2000" dirty="0"/>
              <a:t>на кожи лица запажају се знаци себороичног дерматитиса,</a:t>
            </a:r>
          </a:p>
          <a:p>
            <a:pPr marL="182563" indent="-182563">
              <a:lnSpc>
                <a:spcPct val="120000"/>
              </a:lnSpc>
            </a:pPr>
            <a:r>
              <a:rPr lang="sr-Cyrl-RS" altLang="en-US" sz="2000" dirty="0"/>
              <a:t>одаје утисак тежег болесника.</a:t>
            </a:r>
          </a:p>
          <a:p>
            <a:pPr marL="182563" indent="-182563">
              <a:lnSpc>
                <a:spcPct val="120000"/>
              </a:lnSpc>
            </a:pPr>
            <a:endParaRPr lang="sr-Cyrl-RS" altLang="en-US" sz="2000" b="1" dirty="0"/>
          </a:p>
          <a:p>
            <a:pPr marL="182563" indent="-182563">
              <a:lnSpc>
                <a:spcPct val="120000"/>
              </a:lnSpc>
            </a:pPr>
            <a:r>
              <a:rPr lang="sr-Cyrl-RS" altLang="en-US" sz="2000" b="1" dirty="0"/>
              <a:t>Глава и врат:</a:t>
            </a:r>
          </a:p>
          <a:p>
            <a:pPr marL="182563" indent="-182563">
              <a:lnSpc>
                <a:spcPct val="120000"/>
              </a:lnSpc>
            </a:pPr>
            <a:r>
              <a:rPr lang="sr-Cyrl-RS" altLang="en-US" sz="2000" dirty="0"/>
              <a:t>ждрело без знакова упале,</a:t>
            </a:r>
          </a:p>
          <a:p>
            <a:pPr marL="182563" indent="-182563">
              <a:lnSpc>
                <a:spcPct val="120000"/>
              </a:lnSpc>
            </a:pPr>
            <a:r>
              <a:rPr lang="sr-Cyrl-RS" altLang="en-US" sz="2000" dirty="0"/>
              <a:t>нема вратне лимфаденопатије,</a:t>
            </a:r>
          </a:p>
          <a:p>
            <a:pPr marL="182563" indent="-182563">
              <a:lnSpc>
                <a:spcPct val="120000"/>
              </a:lnSpc>
            </a:pPr>
            <a:r>
              <a:rPr lang="sr-Cyrl-RS" altLang="en-US" sz="2000" dirty="0"/>
              <a:t>врат изразитио ригидан.</a:t>
            </a:r>
            <a:endParaRPr lang="en-US" altLang="en-US" sz="2000" dirty="0"/>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4"/>
          <p:cNvSpPr>
            <a:spLocks noGrp="1"/>
          </p:cNvSpPr>
          <p:nvPr>
            <p:ph type="sldNum" sz="quarter" idx="11"/>
          </p:nvPr>
        </p:nvSpPr>
        <p:spPr/>
        <p:txBody>
          <a:bodyPr/>
          <a:lstStyle/>
          <a:p>
            <a:fld id="{E153BE27-168C-407D-ABAE-049DFABC6D9F}" type="slidenum">
              <a:rPr lang="en-US" altLang="en-US"/>
              <a:pPr/>
              <a:t>37</a:t>
            </a:fld>
            <a:endParaRPr lang="en-US" altLang="en-US"/>
          </a:p>
        </p:txBody>
      </p:sp>
      <p:sp>
        <p:nvSpPr>
          <p:cNvPr id="17412" name="Text Box 2"/>
          <p:cNvSpPr txBox="1">
            <a:spLocks noChangeArrowheads="1"/>
          </p:cNvSpPr>
          <p:nvPr/>
        </p:nvSpPr>
        <p:spPr bwMode="auto">
          <a:xfrm>
            <a:off x="1173163" y="1127125"/>
            <a:ext cx="7375525" cy="3293209"/>
          </a:xfrm>
          <a:prstGeom prst="rect">
            <a:avLst/>
          </a:prstGeom>
          <a:noFill/>
          <a:ln w="9525">
            <a:noFill/>
            <a:miter lim="800000"/>
            <a:headEnd/>
            <a:tailEnd/>
          </a:ln>
          <a:effectLst/>
        </p:spPr>
        <p:txBody>
          <a:bodyPr>
            <a:spAutoFit/>
          </a:bodyPr>
          <a:lstStyle/>
          <a:p>
            <a:pPr>
              <a:lnSpc>
                <a:spcPct val="130000"/>
              </a:lnSpc>
            </a:pPr>
            <a:r>
              <a:rPr lang="sr-Cyrl-RS" altLang="en-US" sz="2000" b="1" dirty="0"/>
              <a:t>Грудни кош</a:t>
            </a:r>
            <a:r>
              <a:rPr lang="sr-Cyrl-RS" altLang="en-US" sz="2000" dirty="0"/>
              <a:t>:</a:t>
            </a:r>
          </a:p>
          <a:p>
            <a:pPr>
              <a:lnSpc>
                <a:spcPct val="130000"/>
              </a:lnSpc>
            </a:pPr>
            <a:r>
              <a:rPr lang="sr-Cyrl-RS" altLang="en-US" sz="2000" dirty="0"/>
              <a:t>срчана акција римтична, тахикардична (фр 98/мин), тонови јасни, нема шумова, ТА 135/75 ммХг,</a:t>
            </a:r>
          </a:p>
          <a:p>
            <a:pPr>
              <a:lnSpc>
                <a:spcPct val="130000"/>
              </a:lnSpc>
            </a:pPr>
            <a:r>
              <a:rPr lang="sr-Cyrl-RS" altLang="en-US" sz="2000" dirty="0"/>
              <a:t>на плућима нормалан дисајни звук, без пропратних звукова.</a:t>
            </a:r>
          </a:p>
          <a:p>
            <a:pPr>
              <a:lnSpc>
                <a:spcPct val="130000"/>
              </a:lnSpc>
            </a:pPr>
            <a:endParaRPr lang="sr-Cyrl-RS" altLang="en-US" sz="2000" dirty="0"/>
          </a:p>
          <a:p>
            <a:pPr>
              <a:lnSpc>
                <a:spcPct val="130000"/>
              </a:lnSpc>
            </a:pPr>
            <a:r>
              <a:rPr lang="sr-Cyrl-RS" altLang="en-US" sz="2000" b="1" dirty="0"/>
              <a:t>Абдомен:</a:t>
            </a:r>
          </a:p>
          <a:p>
            <a:pPr>
              <a:lnSpc>
                <a:spcPct val="130000"/>
              </a:lnSpc>
            </a:pPr>
            <a:r>
              <a:rPr lang="sr-Cyrl-RS" altLang="en-US" sz="2000" dirty="0"/>
              <a:t>мекан, неосетљив,</a:t>
            </a:r>
          </a:p>
          <a:p>
            <a:pPr>
              <a:lnSpc>
                <a:spcPct val="130000"/>
              </a:lnSpc>
            </a:pPr>
            <a:r>
              <a:rPr lang="sr-Cyrl-RS" altLang="en-US" sz="2000" dirty="0"/>
              <a:t>јетра и слезина нису палпабилни.</a:t>
            </a:r>
            <a:endParaRPr lang="en-US" altLang="en-US" sz="2000" dirty="0"/>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4"/>
          <p:cNvSpPr>
            <a:spLocks noGrp="1"/>
          </p:cNvSpPr>
          <p:nvPr>
            <p:ph type="sldNum" sz="quarter" idx="11"/>
          </p:nvPr>
        </p:nvSpPr>
        <p:spPr/>
        <p:txBody>
          <a:bodyPr/>
          <a:lstStyle/>
          <a:p>
            <a:fld id="{2C918949-3CCB-401D-9B07-473F229CF8FA}" type="slidenum">
              <a:rPr lang="en-US" altLang="en-US"/>
              <a:pPr/>
              <a:t>38</a:t>
            </a:fld>
            <a:endParaRPr lang="en-US" altLang="en-US"/>
          </a:p>
        </p:txBody>
      </p:sp>
      <p:sp>
        <p:nvSpPr>
          <p:cNvPr id="19460" name="Text Box 2"/>
          <p:cNvSpPr txBox="1">
            <a:spLocks noChangeArrowheads="1"/>
          </p:cNvSpPr>
          <p:nvPr/>
        </p:nvSpPr>
        <p:spPr bwMode="auto">
          <a:xfrm>
            <a:off x="1125538" y="1235075"/>
            <a:ext cx="7573962" cy="2677656"/>
          </a:xfrm>
          <a:prstGeom prst="rect">
            <a:avLst/>
          </a:prstGeom>
          <a:noFill/>
          <a:ln w="9525">
            <a:noFill/>
            <a:miter lim="800000"/>
            <a:headEnd/>
            <a:tailEnd/>
          </a:ln>
          <a:effectLst/>
        </p:spPr>
        <p:txBody>
          <a:bodyPr>
            <a:spAutoFit/>
          </a:bodyPr>
          <a:lstStyle/>
          <a:p>
            <a:pPr>
              <a:lnSpc>
                <a:spcPct val="120000"/>
              </a:lnSpc>
            </a:pPr>
            <a:r>
              <a:rPr lang="sr-Cyrl-RS" altLang="en-US" sz="2000" b="1" dirty="0"/>
              <a:t>Екстремитети</a:t>
            </a:r>
          </a:p>
          <a:p>
            <a:pPr>
              <a:lnSpc>
                <a:spcPct val="120000"/>
              </a:lnSpc>
            </a:pPr>
            <a:r>
              <a:rPr lang="sr-Cyrl-RS" altLang="en-US" sz="2000" dirty="0"/>
              <a:t>у обе аксиле се палпира више лимфних нодуса, величине лешника.</a:t>
            </a:r>
          </a:p>
          <a:p>
            <a:pPr>
              <a:lnSpc>
                <a:spcPct val="120000"/>
              </a:lnSpc>
            </a:pPr>
            <a:endParaRPr lang="sr-Cyrl-RS" altLang="en-US" sz="2000" dirty="0"/>
          </a:p>
          <a:p>
            <a:pPr>
              <a:lnSpc>
                <a:spcPct val="120000"/>
              </a:lnSpc>
            </a:pPr>
            <a:endParaRPr lang="sr-Cyrl-RS" altLang="en-US" sz="2000" dirty="0"/>
          </a:p>
          <a:p>
            <a:pPr>
              <a:lnSpc>
                <a:spcPct val="120000"/>
              </a:lnSpc>
            </a:pPr>
            <a:r>
              <a:rPr lang="sr-Cyrl-RS" altLang="en-US" sz="2000" b="1" dirty="0"/>
              <a:t>Централни нервни систем</a:t>
            </a:r>
          </a:p>
          <a:p>
            <a:pPr>
              <a:lnSpc>
                <a:spcPct val="120000"/>
              </a:lnSpc>
            </a:pPr>
            <a:r>
              <a:rPr lang="sr-Cyrl-RS" altLang="en-US" sz="2000" dirty="0"/>
              <a:t>Кернигов знак и горњи Бружински позитивни,</a:t>
            </a:r>
          </a:p>
          <a:p>
            <a:pPr>
              <a:lnSpc>
                <a:spcPct val="120000"/>
              </a:lnSpc>
            </a:pPr>
            <a:r>
              <a:rPr lang="sr-Cyrl-RS" altLang="en-US" sz="2000" dirty="0"/>
              <a:t>присутна атаксија и блага хемипареза десно.</a:t>
            </a:r>
            <a:endParaRPr lang="en-US" altLang="en-US" sz="2000" dirty="0"/>
          </a:p>
        </p:txBody>
      </p:sp>
    </p:spTree>
  </p:cSld>
  <p:clrMapOvr>
    <a:masterClrMapping/>
  </p:clrMapOvr>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4"/>
          <p:cNvSpPr>
            <a:spLocks noGrp="1"/>
          </p:cNvSpPr>
          <p:nvPr>
            <p:ph type="sldNum" sz="quarter" idx="11"/>
          </p:nvPr>
        </p:nvSpPr>
        <p:spPr/>
        <p:txBody>
          <a:bodyPr/>
          <a:lstStyle/>
          <a:p>
            <a:fld id="{5082E260-9DCA-4855-801A-396A0E3D9762}" type="slidenum">
              <a:rPr lang="en-US" altLang="en-US"/>
              <a:pPr/>
              <a:t>39</a:t>
            </a:fld>
            <a:endParaRPr lang="en-US" altLang="en-US"/>
          </a:p>
        </p:txBody>
      </p:sp>
      <p:sp>
        <p:nvSpPr>
          <p:cNvPr id="21508" name="Text Box 2"/>
          <p:cNvSpPr txBox="1">
            <a:spLocks noChangeArrowheads="1"/>
          </p:cNvSpPr>
          <p:nvPr/>
        </p:nvSpPr>
        <p:spPr bwMode="auto">
          <a:xfrm>
            <a:off x="1173163" y="1217613"/>
            <a:ext cx="7300912" cy="3420936"/>
          </a:xfrm>
          <a:prstGeom prst="rect">
            <a:avLst/>
          </a:prstGeom>
          <a:noFill/>
          <a:ln w="9525">
            <a:noFill/>
            <a:miter lim="800000"/>
            <a:headEnd/>
            <a:tailEnd/>
          </a:ln>
          <a:effectLst/>
        </p:spPr>
        <p:txBody>
          <a:bodyPr>
            <a:spAutoFit/>
          </a:bodyPr>
          <a:lstStyle/>
          <a:p>
            <a:pPr marL="182563" indent="-182563">
              <a:lnSpc>
                <a:spcPct val="130000"/>
              </a:lnSpc>
            </a:pPr>
            <a:r>
              <a:rPr lang="sr-Cyrl-RS" altLang="en-US" sz="2400" b="1" dirty="0"/>
              <a:t>Лабораторијске анализе</a:t>
            </a:r>
          </a:p>
          <a:p>
            <a:pPr marL="182563" indent="-182563">
              <a:lnSpc>
                <a:spcPct val="130000"/>
              </a:lnSpc>
            </a:pPr>
            <a:endParaRPr lang="sr-Cyrl-RS" altLang="en-US" sz="2400" dirty="0"/>
          </a:p>
          <a:p>
            <a:pPr marL="182563" indent="-182563">
              <a:lnSpc>
                <a:spcPct val="130000"/>
              </a:lnSpc>
            </a:pPr>
            <a:r>
              <a:rPr lang="sr-Cyrl-RS" altLang="en-US" sz="2000" b="1" dirty="0"/>
              <a:t>Хематолошке анализе</a:t>
            </a:r>
            <a:endParaRPr lang="sr-Cyrl-RS" altLang="en-US" sz="2000" dirty="0"/>
          </a:p>
          <a:p>
            <a:pPr marL="182563" indent="-182563">
              <a:lnSpc>
                <a:spcPct val="130000"/>
              </a:lnSpc>
            </a:pPr>
            <a:r>
              <a:rPr lang="sr-Cyrl-RS" altLang="en-US" sz="2000" dirty="0"/>
              <a:t>СЕ </a:t>
            </a:r>
            <a:r>
              <a:rPr lang="sr-Cyrl-RS" altLang="en-US" sz="2000" b="1" dirty="0"/>
              <a:t>28/први сат</a:t>
            </a:r>
            <a:r>
              <a:rPr lang="sr-Cyrl-RS" altLang="en-US" sz="2000" dirty="0"/>
              <a:t>, </a:t>
            </a:r>
          </a:p>
          <a:p>
            <a:pPr marL="182563" indent="-182563">
              <a:lnSpc>
                <a:spcPct val="130000"/>
              </a:lnSpc>
            </a:pPr>
            <a:r>
              <a:rPr lang="sr-Cyrl-RS" altLang="en-US" sz="2000" dirty="0"/>
              <a:t>Ер 4,01 × 10</a:t>
            </a:r>
            <a:r>
              <a:rPr lang="sr-Cyrl-RS" altLang="en-US" sz="2000" baseline="30000" dirty="0"/>
              <a:t>12</a:t>
            </a:r>
          </a:p>
          <a:p>
            <a:pPr marL="182563" indent="-182563">
              <a:lnSpc>
                <a:spcPct val="130000"/>
              </a:lnSpc>
            </a:pPr>
            <a:r>
              <a:rPr lang="sr-Cyrl-RS" altLang="en-US" sz="2000" dirty="0"/>
              <a:t>Ле 6,6 × 10</a:t>
            </a:r>
            <a:r>
              <a:rPr lang="sr-Cyrl-RS" altLang="en-US" sz="2000" baseline="30000" dirty="0"/>
              <a:t>9</a:t>
            </a:r>
            <a:r>
              <a:rPr lang="sr-Cyrl-RS" altLang="en-US" sz="2000" dirty="0"/>
              <a:t> </a:t>
            </a:r>
            <a:r>
              <a:rPr lang="sr-Cyrl-RS" altLang="en-US" sz="2000" b="1" dirty="0"/>
              <a:t>(25% лимфоцита),</a:t>
            </a:r>
          </a:p>
          <a:p>
            <a:pPr marL="182563" indent="-182563">
              <a:lnSpc>
                <a:spcPct val="130000"/>
              </a:lnSpc>
            </a:pPr>
            <a:r>
              <a:rPr lang="sr-Cyrl-RS" altLang="en-US" sz="2000" dirty="0"/>
              <a:t>Хгб 120 г/л,  </a:t>
            </a:r>
          </a:p>
          <a:p>
            <a:pPr marL="182563" indent="-182563">
              <a:lnSpc>
                <a:spcPct val="130000"/>
              </a:lnSpc>
            </a:pPr>
            <a:r>
              <a:rPr lang="sr-Cyrl-RS" altLang="en-US" sz="2000" dirty="0"/>
              <a:t>Тр </a:t>
            </a:r>
            <a:r>
              <a:rPr lang="sr-Cyrl-RS" altLang="en-US" sz="2000" b="1" dirty="0"/>
              <a:t>136,0</a:t>
            </a:r>
            <a:r>
              <a:rPr lang="sr-Cyrl-RS" altLang="en-US" sz="2000" dirty="0"/>
              <a:t> </a:t>
            </a:r>
            <a:r>
              <a:rPr lang="sr-Cyrl-RS" altLang="en-US" sz="2000" b="1" dirty="0"/>
              <a:t>× 10</a:t>
            </a:r>
            <a:r>
              <a:rPr lang="sr-Cyrl-RS" altLang="en-US" sz="2000" b="1" baseline="30000" dirty="0"/>
              <a:t>9</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6691" name="Rectangle 3"/>
          <p:cNvSpPr>
            <a:spLocks noGrp="1" noChangeArrowheads="1"/>
          </p:cNvSpPr>
          <p:nvPr>
            <p:ph type="body" idx="1"/>
          </p:nvPr>
        </p:nvSpPr>
        <p:spPr>
          <a:xfrm>
            <a:off x="457200" y="260350"/>
            <a:ext cx="8229600" cy="5865813"/>
          </a:xfrm>
        </p:spPr>
        <p:txBody>
          <a:bodyPr>
            <a:normAutofit/>
          </a:bodyPr>
          <a:lstStyle/>
          <a:p>
            <a:pPr>
              <a:lnSpc>
                <a:spcPct val="90000"/>
              </a:lnSpc>
              <a:buNone/>
              <a:defRPr/>
            </a:pPr>
            <a:r>
              <a:rPr lang="sr-Cyrl-RS" sz="2400" b="1" dirty="0"/>
              <a:t>Физкални налаз</a:t>
            </a:r>
          </a:p>
          <a:p>
            <a:pPr>
              <a:lnSpc>
                <a:spcPct val="90000"/>
              </a:lnSpc>
              <a:buNone/>
              <a:defRPr/>
            </a:pPr>
            <a:endParaRPr lang="sr-Cyrl-RS" sz="2400" b="1" dirty="0"/>
          </a:p>
          <a:p>
            <a:pPr>
              <a:lnSpc>
                <a:spcPct val="90000"/>
              </a:lnSpc>
              <a:buNone/>
              <a:defRPr/>
            </a:pPr>
            <a:r>
              <a:rPr lang="sr-Cyrl-RS" sz="2000" b="1" dirty="0"/>
              <a:t>Општа инспекција:</a:t>
            </a:r>
          </a:p>
          <a:p>
            <a:pPr>
              <a:lnSpc>
                <a:spcPct val="90000"/>
              </a:lnSpc>
              <a:buNone/>
              <a:defRPr/>
            </a:pPr>
            <a:r>
              <a:rPr lang="sr-Cyrl-RS" sz="2000" dirty="0"/>
              <a:t>свестан, оријентисан</a:t>
            </a:r>
          </a:p>
          <a:p>
            <a:pPr>
              <a:lnSpc>
                <a:spcPct val="90000"/>
              </a:lnSpc>
              <a:buNone/>
              <a:defRPr/>
            </a:pPr>
            <a:r>
              <a:rPr lang="sr-Cyrl-RS" sz="2000" dirty="0"/>
              <a:t>афебрилна (36/5°Ц),</a:t>
            </a:r>
          </a:p>
          <a:p>
            <a:pPr>
              <a:lnSpc>
                <a:spcPct val="90000"/>
              </a:lnSpc>
              <a:buNone/>
              <a:defRPr/>
            </a:pPr>
            <a:r>
              <a:rPr lang="sr-Cyrl-RS" sz="2000" dirty="0"/>
              <a:t>иктеричан</a:t>
            </a:r>
          </a:p>
          <a:p>
            <a:pPr>
              <a:lnSpc>
                <a:spcPct val="90000"/>
              </a:lnSpc>
              <a:buNone/>
              <a:defRPr/>
            </a:pPr>
            <a:r>
              <a:rPr lang="sr-Cyrl-RS" sz="2000" dirty="0"/>
              <a:t>еупноичан</a:t>
            </a:r>
          </a:p>
          <a:p>
            <a:pPr>
              <a:lnSpc>
                <a:spcPct val="90000"/>
              </a:lnSpc>
              <a:buNone/>
              <a:defRPr/>
            </a:pPr>
            <a:endParaRPr lang="sr-Cyrl-RS" sz="2000" dirty="0"/>
          </a:p>
          <a:p>
            <a:pPr>
              <a:lnSpc>
                <a:spcPct val="90000"/>
              </a:lnSpc>
              <a:buNone/>
              <a:defRPr/>
            </a:pPr>
            <a:r>
              <a:rPr lang="sr-Cyrl-RS" sz="2000" b="1" dirty="0"/>
              <a:t>Глава и врат:</a:t>
            </a:r>
            <a:endParaRPr lang="sr-Cyrl-RS" sz="2000" dirty="0"/>
          </a:p>
          <a:p>
            <a:pPr>
              <a:lnSpc>
                <a:spcPct val="90000"/>
              </a:lnSpc>
              <a:buNone/>
              <a:defRPr/>
            </a:pPr>
            <a:r>
              <a:rPr lang="sr-Cyrl-RS" sz="2000" dirty="0"/>
              <a:t>беоњаче иктеричне</a:t>
            </a:r>
          </a:p>
          <a:p>
            <a:pPr marL="49213" indent="-49213">
              <a:lnSpc>
                <a:spcPct val="90000"/>
              </a:lnSpc>
              <a:buNone/>
              <a:defRPr/>
            </a:pPr>
            <a:r>
              <a:rPr lang="sr-Cyrl-RS" sz="2000" dirty="0"/>
              <a:t>језик сув, необложен, тврдо непце жуто пребојено, ждрело умерено хиперемично</a:t>
            </a:r>
          </a:p>
          <a:p>
            <a:pPr>
              <a:lnSpc>
                <a:spcPct val="90000"/>
              </a:lnSpc>
              <a:buNone/>
              <a:defRPr/>
            </a:pPr>
            <a:r>
              <a:rPr lang="sr-Cyrl-RS" sz="2000" dirty="0"/>
              <a:t>врат слободан при антефлексији</a:t>
            </a:r>
          </a:p>
          <a:p>
            <a:pPr>
              <a:lnSpc>
                <a:spcPct val="90000"/>
              </a:lnSpc>
              <a:buNone/>
              <a:defRPr/>
            </a:pPr>
            <a:r>
              <a:rPr lang="sr-Cyrl-RS" sz="2000" dirty="0"/>
              <a:t>регоиналне лгл доступне палпацији се не палпирају</a:t>
            </a:r>
            <a:endParaRPr lang="en-US" sz="2000" dirty="0">
              <a:effectLst/>
            </a:endParaRPr>
          </a:p>
          <a:p>
            <a:pPr lvl="1" eaLnBrk="1" hangingPunct="1">
              <a:lnSpc>
                <a:spcPct val="90000"/>
              </a:lnSpc>
              <a:buFontTx/>
              <a:buBlip>
                <a:blip r:embed="rId2"/>
              </a:buBlip>
              <a:defRPr/>
            </a:pPr>
            <a:endParaRPr lang="en-US" dirty="0"/>
          </a:p>
        </p:txBody>
      </p:sp>
    </p:spTree>
  </p:cSld>
  <p:clrMapOvr>
    <a:masterClrMapping/>
  </p:clrMapOvr>
  <p:transition/>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4"/>
          <p:cNvSpPr>
            <a:spLocks noGrp="1"/>
          </p:cNvSpPr>
          <p:nvPr>
            <p:ph type="sldNum" sz="quarter" idx="11"/>
          </p:nvPr>
        </p:nvSpPr>
        <p:spPr/>
        <p:txBody>
          <a:bodyPr/>
          <a:lstStyle/>
          <a:p>
            <a:fld id="{C67C2696-3B6C-45A8-AD6F-FA0F160612EE}" type="slidenum">
              <a:rPr lang="en-US" altLang="en-US"/>
              <a:pPr/>
              <a:t>40</a:t>
            </a:fld>
            <a:endParaRPr lang="en-US" altLang="en-US"/>
          </a:p>
        </p:txBody>
      </p:sp>
      <p:sp>
        <p:nvSpPr>
          <p:cNvPr id="23556" name="Text Box 2"/>
          <p:cNvSpPr txBox="1">
            <a:spLocks noChangeArrowheads="1"/>
          </p:cNvSpPr>
          <p:nvPr/>
        </p:nvSpPr>
        <p:spPr bwMode="auto">
          <a:xfrm>
            <a:off x="1249363" y="1054100"/>
            <a:ext cx="7070725" cy="4832092"/>
          </a:xfrm>
          <a:prstGeom prst="rect">
            <a:avLst/>
          </a:prstGeom>
          <a:noFill/>
          <a:ln w="9525">
            <a:noFill/>
            <a:miter lim="800000"/>
            <a:headEnd/>
            <a:tailEnd/>
          </a:ln>
          <a:effectLst/>
        </p:spPr>
        <p:txBody>
          <a:bodyPr>
            <a:spAutoFit/>
          </a:bodyPr>
          <a:lstStyle/>
          <a:p>
            <a:pPr marL="182563" indent="-182563">
              <a:lnSpc>
                <a:spcPct val="110000"/>
              </a:lnSpc>
            </a:pPr>
            <a:r>
              <a:rPr lang="sr-Cyrl-RS" altLang="en-US" sz="2000" b="1" dirty="0"/>
              <a:t>Биохемијске анализе:</a:t>
            </a:r>
            <a:endParaRPr lang="sr-Cyrl-RS" altLang="en-US" sz="2000" dirty="0"/>
          </a:p>
          <a:p>
            <a:pPr marL="182563" indent="-182563">
              <a:lnSpc>
                <a:spcPct val="110000"/>
              </a:lnSpc>
            </a:pPr>
            <a:r>
              <a:rPr lang="sr-Cyrl-RS" altLang="en-US" sz="2000" dirty="0"/>
              <a:t>ЦРП: </a:t>
            </a:r>
            <a:r>
              <a:rPr lang="sr-Cyrl-RS" altLang="en-US" sz="2000" b="1" dirty="0"/>
              <a:t>25 мг/л,</a:t>
            </a:r>
          </a:p>
          <a:p>
            <a:pPr marL="182563" indent="-182563">
              <a:lnSpc>
                <a:spcPct val="110000"/>
              </a:lnSpc>
            </a:pPr>
            <a:r>
              <a:rPr lang="sr-Cyrl-RS" altLang="en-US" sz="2000" dirty="0"/>
              <a:t>Фибриноген: 3,5 г/л,</a:t>
            </a:r>
          </a:p>
          <a:p>
            <a:pPr marL="182563" indent="-182563">
              <a:lnSpc>
                <a:spcPct val="110000"/>
              </a:lnSpc>
            </a:pPr>
            <a:r>
              <a:rPr lang="sr-Cyrl-RS" altLang="en-US" sz="2000" dirty="0"/>
              <a:t>уреја: 8 ммол/л,</a:t>
            </a:r>
          </a:p>
          <a:p>
            <a:pPr marL="182563" indent="-182563">
              <a:lnSpc>
                <a:spcPct val="110000"/>
              </a:lnSpc>
            </a:pPr>
            <a:r>
              <a:rPr lang="sr-Cyrl-RS" altLang="en-US" sz="2000" dirty="0"/>
              <a:t>креатинин: 105 ммол/л, </a:t>
            </a:r>
          </a:p>
          <a:p>
            <a:pPr marL="182563" indent="-182563">
              <a:lnSpc>
                <a:spcPct val="110000"/>
              </a:lnSpc>
            </a:pPr>
            <a:r>
              <a:rPr lang="sr-Cyrl-RS" altLang="en-US" sz="2000" dirty="0"/>
              <a:t>гликемија: 5,8 ммол/л, </a:t>
            </a:r>
          </a:p>
          <a:p>
            <a:pPr marL="182563" indent="-182563">
              <a:lnSpc>
                <a:spcPct val="110000"/>
              </a:lnSpc>
            </a:pPr>
            <a:r>
              <a:rPr lang="sr-Cyrl-RS" altLang="en-US" sz="2000" dirty="0"/>
              <a:t>билирубин (укупни): 18 ммол/л,</a:t>
            </a:r>
          </a:p>
          <a:p>
            <a:pPr marL="182563" indent="-182563">
              <a:lnSpc>
                <a:spcPct val="110000"/>
              </a:lnSpc>
            </a:pPr>
            <a:r>
              <a:rPr lang="sr-Cyrl-RS" altLang="en-US" sz="2000" dirty="0"/>
              <a:t>билирубин (директни): 4 ммол/л,</a:t>
            </a:r>
          </a:p>
          <a:p>
            <a:pPr marL="182563" indent="-182563">
              <a:lnSpc>
                <a:spcPct val="110000"/>
              </a:lnSpc>
            </a:pPr>
            <a:r>
              <a:rPr lang="sr-Cyrl-RS" altLang="en-US" sz="2000" dirty="0"/>
              <a:t>С-АСТ: 46 У/л,</a:t>
            </a:r>
          </a:p>
          <a:p>
            <a:pPr marL="182563" indent="-182563">
              <a:lnSpc>
                <a:spcPct val="110000"/>
              </a:lnSpc>
            </a:pPr>
            <a:r>
              <a:rPr lang="sr-Cyrl-RS" altLang="en-US" sz="2000" dirty="0"/>
              <a:t>С-АЛТ: 48 У/л,</a:t>
            </a:r>
          </a:p>
          <a:p>
            <a:pPr marL="182563" indent="-182563">
              <a:lnSpc>
                <a:spcPct val="110000"/>
              </a:lnSpc>
            </a:pPr>
            <a:r>
              <a:rPr lang="sr-Cyrl-RS" altLang="en-US" sz="2000" dirty="0"/>
              <a:t>седимент урина: 4-6 Ле.</a:t>
            </a:r>
          </a:p>
          <a:p>
            <a:pPr marL="182563" indent="-182563">
              <a:lnSpc>
                <a:spcPct val="110000"/>
              </a:lnSpc>
            </a:pPr>
            <a:endParaRPr lang="sr-Cyrl-RS" altLang="en-US" sz="2000" dirty="0"/>
          </a:p>
          <a:p>
            <a:pPr marL="182563" indent="-182563">
              <a:lnSpc>
                <a:spcPct val="110000"/>
              </a:lnSpc>
            </a:pPr>
            <a:r>
              <a:rPr lang="sr-Cyrl-RS" altLang="en-US" sz="2000" b="1" dirty="0"/>
              <a:t>Микробиолошке анализе:</a:t>
            </a:r>
          </a:p>
          <a:p>
            <a:pPr marL="182563" indent="-182563">
              <a:lnSpc>
                <a:spcPct val="110000"/>
              </a:lnSpc>
            </a:pPr>
            <a:r>
              <a:rPr lang="sr-Cyrl-RS" altLang="en-US" sz="2000" dirty="0"/>
              <a:t>брис ждрела: </a:t>
            </a:r>
            <a:r>
              <a:rPr lang="sr-Latn-CS" altLang="en-US" sz="2000" dirty="0"/>
              <a:t>Ø</a:t>
            </a:r>
            <a:endParaRPr lang="en-US" altLang="en-US" sz="2000" dirty="0"/>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ChangeArrowheads="1"/>
          </p:cNvSpPr>
          <p:nvPr/>
        </p:nvSpPr>
        <p:spPr bwMode="auto">
          <a:xfrm>
            <a:off x="755650" y="2551797"/>
            <a:ext cx="7704138" cy="646331"/>
          </a:xfrm>
          <a:prstGeom prst="rect">
            <a:avLst/>
          </a:prstGeom>
          <a:noFill/>
          <a:ln w="9525">
            <a:noFill/>
            <a:miter lim="800000"/>
            <a:headEnd/>
            <a:tailEnd/>
          </a:ln>
        </p:spPr>
        <p:txBody>
          <a:bodyPr anchor="ctr">
            <a:spAutoFit/>
          </a:bodyPr>
          <a:lstStyle/>
          <a:p>
            <a:r>
              <a:rPr lang="sr-Cyrl-RS" altLang="en-US" sz="3600" b="1" dirty="0">
                <a:latin typeface="+mj-lt"/>
              </a:rPr>
              <a:t>ПИТАЊА,ОДГОВОРИ И КОМЕНТАРИ</a:t>
            </a:r>
            <a:endParaRPr lang="sr-Latn-CS" altLang="en-US" sz="3600" b="1" dirty="0">
              <a:latin typeface="+mj-lt"/>
            </a:endParaRPr>
          </a:p>
        </p:txBody>
      </p:sp>
    </p:spTree>
  </p:cSld>
  <p:clrMapOvr>
    <a:masterClrMapping/>
  </p:clrMapOvr>
  <p:transition/>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4"/>
          <p:cNvSpPr>
            <a:spLocks noGrp="1"/>
          </p:cNvSpPr>
          <p:nvPr>
            <p:ph type="sldNum" sz="quarter" idx="11"/>
          </p:nvPr>
        </p:nvSpPr>
        <p:spPr/>
        <p:txBody>
          <a:bodyPr/>
          <a:lstStyle/>
          <a:p>
            <a:fld id="{27685FAA-292A-4719-B445-7232D39A2889}" type="slidenum">
              <a:rPr lang="en-US" altLang="en-US"/>
              <a:pPr/>
              <a:t>42</a:t>
            </a:fld>
            <a:endParaRPr lang="en-US" altLang="en-US"/>
          </a:p>
        </p:txBody>
      </p:sp>
      <p:sp>
        <p:nvSpPr>
          <p:cNvPr id="29700" name="Text Box 2"/>
          <p:cNvSpPr txBox="1">
            <a:spLocks noChangeArrowheads="1"/>
          </p:cNvSpPr>
          <p:nvPr/>
        </p:nvSpPr>
        <p:spPr bwMode="auto">
          <a:xfrm>
            <a:off x="381000" y="609601"/>
            <a:ext cx="8353425" cy="1692771"/>
          </a:xfrm>
          <a:prstGeom prst="rect">
            <a:avLst/>
          </a:prstGeom>
          <a:noFill/>
          <a:ln w="9525">
            <a:noFill/>
            <a:miter lim="800000"/>
            <a:headEnd/>
            <a:tailEnd/>
          </a:ln>
          <a:effectLst/>
        </p:spPr>
        <p:txBody>
          <a:bodyPr wrap="square">
            <a:spAutoFit/>
          </a:bodyPr>
          <a:lstStyle/>
          <a:p>
            <a:r>
              <a:rPr lang="sr-Cyrl-RS" altLang="en-US" sz="3200" b="1" dirty="0"/>
              <a:t>Питање бр. 1</a:t>
            </a:r>
          </a:p>
          <a:p>
            <a:endParaRPr lang="sr-Cyrl-RS" altLang="en-US" sz="2400" dirty="0"/>
          </a:p>
          <a:p>
            <a:endParaRPr lang="sr-Cyrl-RS" altLang="en-US" sz="2400" dirty="0"/>
          </a:p>
          <a:p>
            <a:r>
              <a:rPr lang="sr-Cyrl-RS" altLang="en-US" sz="2400" dirty="0"/>
              <a:t>На инфекцију ког органа треба у првом реду посумњати?</a:t>
            </a:r>
            <a:endParaRPr lang="en-US" altLang="en-US" sz="2400" i="1" dirty="0"/>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4"/>
          <p:cNvSpPr>
            <a:spLocks noGrp="1"/>
          </p:cNvSpPr>
          <p:nvPr>
            <p:ph type="sldNum" sz="quarter" idx="11"/>
          </p:nvPr>
        </p:nvSpPr>
        <p:spPr/>
        <p:txBody>
          <a:bodyPr/>
          <a:lstStyle/>
          <a:p>
            <a:fld id="{D42589E1-E4C8-41BA-A2A8-2BDBC1A2F4C3}" type="slidenum">
              <a:rPr lang="en-US" altLang="en-US"/>
              <a:pPr/>
              <a:t>43</a:t>
            </a:fld>
            <a:endParaRPr lang="en-US" altLang="en-US"/>
          </a:p>
        </p:txBody>
      </p:sp>
      <p:sp>
        <p:nvSpPr>
          <p:cNvPr id="31748" name="Text Box 2"/>
          <p:cNvSpPr txBox="1">
            <a:spLocks noChangeArrowheads="1"/>
          </p:cNvSpPr>
          <p:nvPr/>
        </p:nvSpPr>
        <p:spPr bwMode="auto">
          <a:xfrm>
            <a:off x="457200" y="609600"/>
            <a:ext cx="8366125" cy="1692771"/>
          </a:xfrm>
          <a:prstGeom prst="rect">
            <a:avLst/>
          </a:prstGeom>
          <a:noFill/>
          <a:ln w="9525">
            <a:noFill/>
            <a:miter lim="800000"/>
            <a:headEnd/>
            <a:tailEnd/>
          </a:ln>
          <a:effectLst/>
        </p:spPr>
        <p:txBody>
          <a:bodyPr wrap="square">
            <a:spAutoFit/>
          </a:bodyPr>
          <a:lstStyle/>
          <a:p>
            <a:r>
              <a:rPr lang="sr-Cyrl-RS" altLang="en-US" sz="3200" b="1" dirty="0"/>
              <a:t>Одговор:</a:t>
            </a:r>
          </a:p>
          <a:p>
            <a:endParaRPr lang="sr-Cyrl-RS" altLang="en-US" sz="2400" dirty="0"/>
          </a:p>
          <a:p>
            <a:endParaRPr lang="sr-Cyrl-RS" altLang="en-US" sz="2400" dirty="0"/>
          </a:p>
          <a:p>
            <a:r>
              <a:rPr lang="sr-Cyrl-RS" altLang="en-US" sz="2400" dirty="0"/>
              <a:t>На инфекцију ЦНС-а (неуроинфекцију).</a:t>
            </a:r>
            <a:endParaRPr lang="en-US" altLang="en-US" sz="2400" i="1" dirty="0"/>
          </a:p>
        </p:txBody>
      </p:sp>
    </p:spTree>
  </p:cSld>
  <p:clrMapOvr>
    <a:masterClrMapping/>
  </p:clrMapOvr>
  <p:transition/>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4"/>
          <p:cNvSpPr>
            <a:spLocks noGrp="1"/>
          </p:cNvSpPr>
          <p:nvPr>
            <p:ph type="sldNum" sz="quarter" idx="11"/>
          </p:nvPr>
        </p:nvSpPr>
        <p:spPr/>
        <p:txBody>
          <a:bodyPr/>
          <a:lstStyle/>
          <a:p>
            <a:fld id="{D6C3E0DB-7E30-4504-AC22-073B4A2195D0}" type="slidenum">
              <a:rPr lang="en-US" altLang="en-US"/>
              <a:pPr/>
              <a:t>44</a:t>
            </a:fld>
            <a:endParaRPr lang="en-US" altLang="en-US"/>
          </a:p>
        </p:txBody>
      </p:sp>
      <p:sp>
        <p:nvSpPr>
          <p:cNvPr id="33796" name="Text Box 2"/>
          <p:cNvSpPr txBox="1">
            <a:spLocks noChangeArrowheads="1"/>
          </p:cNvSpPr>
          <p:nvPr/>
        </p:nvSpPr>
        <p:spPr bwMode="auto">
          <a:xfrm>
            <a:off x="533400" y="685801"/>
            <a:ext cx="8137525" cy="2062103"/>
          </a:xfrm>
          <a:prstGeom prst="rect">
            <a:avLst/>
          </a:prstGeom>
          <a:noFill/>
          <a:ln w="9525">
            <a:noFill/>
            <a:miter lim="800000"/>
            <a:headEnd/>
            <a:tailEnd/>
          </a:ln>
          <a:effectLst/>
        </p:spPr>
        <p:txBody>
          <a:bodyPr wrap="square">
            <a:spAutoFit/>
          </a:bodyPr>
          <a:lstStyle/>
          <a:p>
            <a:r>
              <a:rPr lang="sr-Cyrl-RS" altLang="en-US" sz="3200" b="1" dirty="0"/>
              <a:t>Питање бр. 2</a:t>
            </a:r>
          </a:p>
          <a:p>
            <a:endParaRPr lang="sr-Cyrl-RS" altLang="en-US" sz="2400" dirty="0"/>
          </a:p>
          <a:p>
            <a:endParaRPr lang="sr-Cyrl-RS" altLang="en-US" sz="2400" dirty="0"/>
          </a:p>
          <a:p>
            <a:r>
              <a:rPr lang="sr-Cyrl-RS" altLang="en-US" sz="2400" dirty="0"/>
              <a:t>Коју дијагностичку процедуру треба код болесника одмах спровести?</a:t>
            </a:r>
            <a:endParaRPr lang="en-US" altLang="en-US" sz="2400" i="1" dirty="0"/>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4"/>
          <p:cNvSpPr>
            <a:spLocks noGrp="1"/>
          </p:cNvSpPr>
          <p:nvPr>
            <p:ph type="sldNum" sz="quarter" idx="11"/>
          </p:nvPr>
        </p:nvSpPr>
        <p:spPr/>
        <p:txBody>
          <a:bodyPr/>
          <a:lstStyle/>
          <a:p>
            <a:fld id="{431FB52B-0F9F-4DE1-8A52-BEFED3656478}" type="slidenum">
              <a:rPr lang="en-US" altLang="en-US"/>
              <a:pPr/>
              <a:t>45</a:t>
            </a:fld>
            <a:endParaRPr lang="en-US" altLang="en-US"/>
          </a:p>
        </p:txBody>
      </p:sp>
      <p:sp>
        <p:nvSpPr>
          <p:cNvPr id="35844" name="Text Box 2"/>
          <p:cNvSpPr txBox="1">
            <a:spLocks noChangeArrowheads="1"/>
          </p:cNvSpPr>
          <p:nvPr/>
        </p:nvSpPr>
        <p:spPr bwMode="auto">
          <a:xfrm>
            <a:off x="533400" y="838201"/>
            <a:ext cx="8183563" cy="1692771"/>
          </a:xfrm>
          <a:prstGeom prst="rect">
            <a:avLst/>
          </a:prstGeom>
          <a:noFill/>
          <a:ln w="9525">
            <a:noFill/>
            <a:miter lim="800000"/>
            <a:headEnd/>
            <a:tailEnd/>
          </a:ln>
          <a:effectLst/>
        </p:spPr>
        <p:txBody>
          <a:bodyPr wrap="square">
            <a:spAutoFit/>
          </a:bodyPr>
          <a:lstStyle/>
          <a:p>
            <a:r>
              <a:rPr lang="sr-Cyrl-RS" altLang="en-US" sz="3200" b="1" dirty="0"/>
              <a:t>Одговор:</a:t>
            </a:r>
          </a:p>
          <a:p>
            <a:endParaRPr lang="sr-Cyrl-RS" altLang="en-US" sz="2400" dirty="0"/>
          </a:p>
          <a:p>
            <a:endParaRPr lang="sr-Cyrl-RS" altLang="en-US" sz="2400" dirty="0"/>
          </a:p>
          <a:p>
            <a:r>
              <a:rPr lang="sr-Cyrl-RS" altLang="en-US" sz="2400" dirty="0"/>
              <a:t>Лумбалну пункцију (након прегледа очног дна).</a:t>
            </a:r>
            <a:endParaRPr lang="en-US" altLang="en-US" sz="2400" i="1" dirty="0"/>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4"/>
          <p:cNvSpPr>
            <a:spLocks noGrp="1"/>
          </p:cNvSpPr>
          <p:nvPr>
            <p:ph type="sldNum" sz="quarter" idx="11"/>
          </p:nvPr>
        </p:nvSpPr>
        <p:spPr/>
        <p:txBody>
          <a:bodyPr/>
          <a:lstStyle/>
          <a:p>
            <a:fld id="{6493F135-1EBD-4569-8D8B-DC52D47E94D9}" type="slidenum">
              <a:rPr lang="en-US" altLang="en-US"/>
              <a:pPr/>
              <a:t>46</a:t>
            </a:fld>
            <a:endParaRPr lang="en-US" altLang="en-US"/>
          </a:p>
        </p:txBody>
      </p:sp>
      <p:sp>
        <p:nvSpPr>
          <p:cNvPr id="37892" name="Text Box 2"/>
          <p:cNvSpPr txBox="1">
            <a:spLocks noChangeArrowheads="1"/>
          </p:cNvSpPr>
          <p:nvPr/>
        </p:nvSpPr>
        <p:spPr bwMode="auto">
          <a:xfrm>
            <a:off x="533400" y="762001"/>
            <a:ext cx="7986713" cy="2973122"/>
          </a:xfrm>
          <a:prstGeom prst="rect">
            <a:avLst/>
          </a:prstGeom>
          <a:noFill/>
          <a:ln w="9525">
            <a:noFill/>
            <a:miter lim="800000"/>
            <a:headEnd/>
            <a:tailEnd/>
          </a:ln>
          <a:effectLst/>
        </p:spPr>
        <p:txBody>
          <a:bodyPr wrap="square">
            <a:spAutoFit/>
          </a:bodyPr>
          <a:lstStyle/>
          <a:p>
            <a:pPr marL="182563" indent="-182563">
              <a:lnSpc>
                <a:spcPct val="130000"/>
              </a:lnSpc>
            </a:pPr>
            <a:r>
              <a:rPr lang="sr-Cyrl-RS" altLang="en-US" sz="2400" b="1" dirty="0"/>
              <a:t>Пацијент (добијени резултат)</a:t>
            </a:r>
          </a:p>
          <a:p>
            <a:pPr marL="182563" indent="-182563">
              <a:lnSpc>
                <a:spcPct val="130000"/>
              </a:lnSpc>
            </a:pPr>
            <a:endParaRPr lang="sr-Cyrl-RS" altLang="en-US" sz="2400" dirty="0"/>
          </a:p>
          <a:p>
            <a:pPr marL="182563" indent="-182563">
              <a:lnSpc>
                <a:spcPct val="130000"/>
              </a:lnSpc>
            </a:pPr>
            <a:r>
              <a:rPr lang="sr-Cyrl-RS" altLang="en-US" sz="2400" dirty="0"/>
              <a:t>ликвор бистар,</a:t>
            </a:r>
          </a:p>
          <a:p>
            <a:pPr marL="182563" indent="-182563">
              <a:lnSpc>
                <a:spcPct val="130000"/>
              </a:lnSpc>
            </a:pPr>
            <a:r>
              <a:rPr lang="sr-Cyrl-RS" altLang="en-US" sz="2400" dirty="0"/>
              <a:t>број ћелијских елемената: 15 лимфоцита,</a:t>
            </a:r>
          </a:p>
          <a:p>
            <a:pPr marL="182563" indent="-182563">
              <a:lnSpc>
                <a:spcPct val="130000"/>
              </a:lnSpc>
            </a:pPr>
            <a:r>
              <a:rPr lang="sr-Cyrl-RS" altLang="en-US" sz="2400" dirty="0"/>
              <a:t>протеинорахија: 0,9 г/л,</a:t>
            </a:r>
          </a:p>
          <a:p>
            <a:pPr marL="182563" indent="-182563">
              <a:lnSpc>
                <a:spcPct val="130000"/>
              </a:lnSpc>
            </a:pPr>
            <a:r>
              <a:rPr lang="sr-Cyrl-RS" altLang="en-US" sz="2400" dirty="0"/>
              <a:t>Гликорахија: 2,1 ммол/л.</a:t>
            </a:r>
            <a:endParaRPr lang="en-US" altLang="en-US" sz="2400" dirty="0"/>
          </a:p>
        </p:txBody>
      </p:sp>
    </p:spTree>
  </p:cSld>
  <p:clrMapOvr>
    <a:masterClrMapping/>
  </p:clrMapOvr>
  <p:transition/>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4"/>
          <p:cNvSpPr>
            <a:spLocks noGrp="1"/>
          </p:cNvSpPr>
          <p:nvPr>
            <p:ph type="sldNum" sz="quarter" idx="11"/>
          </p:nvPr>
        </p:nvSpPr>
        <p:spPr/>
        <p:txBody>
          <a:bodyPr/>
          <a:lstStyle/>
          <a:p>
            <a:fld id="{81A2EA05-DD41-45B0-8470-31927DEB6092}" type="slidenum">
              <a:rPr lang="en-US" altLang="en-US"/>
              <a:pPr/>
              <a:t>47</a:t>
            </a:fld>
            <a:endParaRPr lang="en-US" altLang="en-US"/>
          </a:p>
        </p:txBody>
      </p:sp>
      <p:sp>
        <p:nvSpPr>
          <p:cNvPr id="39940" name="Text Box 2"/>
          <p:cNvSpPr txBox="1">
            <a:spLocks noChangeArrowheads="1"/>
          </p:cNvSpPr>
          <p:nvPr/>
        </p:nvSpPr>
        <p:spPr bwMode="auto">
          <a:xfrm>
            <a:off x="685800" y="1066800"/>
            <a:ext cx="7788275" cy="2062103"/>
          </a:xfrm>
          <a:prstGeom prst="rect">
            <a:avLst/>
          </a:prstGeom>
          <a:noFill/>
          <a:ln w="9525">
            <a:noFill/>
            <a:miter lim="800000"/>
            <a:headEnd/>
            <a:tailEnd/>
          </a:ln>
          <a:effectLst/>
        </p:spPr>
        <p:txBody>
          <a:bodyPr wrap="square">
            <a:spAutoFit/>
          </a:bodyPr>
          <a:lstStyle/>
          <a:p>
            <a:r>
              <a:rPr lang="sr-Cyrl-RS" altLang="en-US" sz="3200" b="1" dirty="0"/>
              <a:t>Питање бр. 3</a:t>
            </a:r>
          </a:p>
          <a:p>
            <a:endParaRPr lang="sr-Cyrl-RS" altLang="en-US" sz="2400" dirty="0"/>
          </a:p>
          <a:p>
            <a:endParaRPr lang="sr-Cyrl-RS" altLang="en-US" sz="2400" dirty="0"/>
          </a:p>
          <a:p>
            <a:r>
              <a:rPr lang="sr-Cyrl-RS" altLang="en-US" sz="2400" dirty="0"/>
              <a:t>Која нам  додатна дијагностичка проседура стоји на располагању?</a:t>
            </a:r>
            <a:endParaRPr lang="en-US" altLang="en-US" sz="2400" i="1" dirty="0"/>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4"/>
          <p:cNvSpPr>
            <a:spLocks noGrp="1"/>
          </p:cNvSpPr>
          <p:nvPr>
            <p:ph type="sldNum" sz="quarter" idx="11"/>
          </p:nvPr>
        </p:nvSpPr>
        <p:spPr/>
        <p:txBody>
          <a:bodyPr/>
          <a:lstStyle/>
          <a:p>
            <a:fld id="{DFD52043-6C16-4C2A-9D5C-D97CD90C37C1}" type="slidenum">
              <a:rPr lang="en-US" altLang="en-US"/>
              <a:pPr/>
              <a:t>48</a:t>
            </a:fld>
            <a:endParaRPr lang="en-US" altLang="en-US"/>
          </a:p>
        </p:txBody>
      </p:sp>
      <p:sp>
        <p:nvSpPr>
          <p:cNvPr id="41988" name="Text Box 2"/>
          <p:cNvSpPr txBox="1">
            <a:spLocks noChangeArrowheads="1"/>
          </p:cNvSpPr>
          <p:nvPr/>
        </p:nvSpPr>
        <p:spPr bwMode="auto">
          <a:xfrm>
            <a:off x="533400" y="838200"/>
            <a:ext cx="8291513" cy="2062103"/>
          </a:xfrm>
          <a:prstGeom prst="rect">
            <a:avLst/>
          </a:prstGeom>
          <a:noFill/>
          <a:ln w="9525">
            <a:noFill/>
            <a:miter lim="800000"/>
            <a:headEnd/>
            <a:tailEnd/>
          </a:ln>
          <a:effectLst/>
        </p:spPr>
        <p:txBody>
          <a:bodyPr wrap="square">
            <a:spAutoFit/>
          </a:bodyPr>
          <a:lstStyle/>
          <a:p>
            <a:r>
              <a:rPr lang="sr-Cyrl-RS" altLang="en-US" sz="3200" b="1" dirty="0"/>
              <a:t>Одговор:</a:t>
            </a:r>
          </a:p>
          <a:p>
            <a:endParaRPr lang="sr-Cyrl-RS" altLang="en-US" sz="2400" dirty="0"/>
          </a:p>
          <a:p>
            <a:endParaRPr lang="sr-Cyrl-RS" altLang="en-US" sz="2400" dirty="0"/>
          </a:p>
          <a:p>
            <a:r>
              <a:rPr lang="sr-Cyrl-RS" altLang="en-US" sz="2400" dirty="0"/>
              <a:t>Компјутеризована томографија и магнетна резонанца ендокранијума.</a:t>
            </a:r>
            <a:endParaRPr lang="en-US" altLang="en-US" sz="2400" i="1" dirty="0"/>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4"/>
          <p:cNvSpPr>
            <a:spLocks noGrp="1"/>
          </p:cNvSpPr>
          <p:nvPr>
            <p:ph type="sldNum" sz="quarter" idx="11"/>
          </p:nvPr>
        </p:nvSpPr>
        <p:spPr/>
        <p:txBody>
          <a:bodyPr/>
          <a:lstStyle/>
          <a:p>
            <a:fld id="{D232FCE7-C80A-4C4E-AD2E-65B48BBA919F}" type="slidenum">
              <a:rPr lang="en-US" altLang="en-US"/>
              <a:pPr/>
              <a:t>49</a:t>
            </a:fld>
            <a:endParaRPr lang="en-US" altLang="en-US"/>
          </a:p>
        </p:txBody>
      </p:sp>
      <p:sp>
        <p:nvSpPr>
          <p:cNvPr id="44036" name="Text Box 2"/>
          <p:cNvSpPr txBox="1">
            <a:spLocks noChangeArrowheads="1"/>
          </p:cNvSpPr>
          <p:nvPr/>
        </p:nvSpPr>
        <p:spPr bwMode="auto">
          <a:xfrm>
            <a:off x="976313" y="309563"/>
            <a:ext cx="7650162" cy="1292662"/>
          </a:xfrm>
          <a:prstGeom prst="rect">
            <a:avLst/>
          </a:prstGeom>
          <a:noFill/>
          <a:ln w="9525">
            <a:noFill/>
            <a:miter lim="800000"/>
            <a:headEnd/>
            <a:tailEnd/>
          </a:ln>
          <a:effectLst/>
        </p:spPr>
        <p:txBody>
          <a:bodyPr>
            <a:spAutoFit/>
          </a:bodyPr>
          <a:lstStyle/>
          <a:p>
            <a:r>
              <a:rPr lang="sr-Cyrl-RS" altLang="en-US" sz="2000" b="1" dirty="0"/>
              <a:t>Пацијент (добијен резултат):</a:t>
            </a:r>
          </a:p>
          <a:p>
            <a:endParaRPr lang="sr-Cyrl-RS" altLang="en-US" sz="2000" b="1" dirty="0"/>
          </a:p>
          <a:p>
            <a:r>
              <a:rPr lang="sr-Cyrl-RS" altLang="en-US" sz="2000" dirty="0"/>
              <a:t>ЦТ налаз: мултипле хиподензне зоне</a:t>
            </a:r>
          </a:p>
          <a:p>
            <a:r>
              <a:rPr lang="en-US" altLang="en-US" dirty="0"/>
              <a:t>.</a:t>
            </a:r>
          </a:p>
        </p:txBody>
      </p:sp>
      <p:pic>
        <p:nvPicPr>
          <p:cNvPr id="44037" name="Picture 3"/>
          <p:cNvPicPr>
            <a:picLocks noChangeAspect="1" noChangeArrowheads="1"/>
          </p:cNvPicPr>
          <p:nvPr/>
        </p:nvPicPr>
        <p:blipFill>
          <a:blip r:embed="rId3" cstate="print"/>
          <a:srcRect/>
          <a:stretch>
            <a:fillRect/>
          </a:stretch>
        </p:blipFill>
        <p:spPr bwMode="auto">
          <a:xfrm>
            <a:off x="971550" y="1989138"/>
            <a:ext cx="2767013" cy="4294187"/>
          </a:xfrm>
          <a:prstGeom prst="rect">
            <a:avLst/>
          </a:prstGeom>
          <a:noFill/>
          <a:ln w="9525">
            <a:noFill/>
            <a:miter lim="800000"/>
            <a:headEnd/>
            <a:tailEnd/>
          </a:ln>
        </p:spPr>
      </p:pic>
      <p:pic>
        <p:nvPicPr>
          <p:cNvPr id="44038" name="Picture 4"/>
          <p:cNvPicPr>
            <a:picLocks noChangeAspect="1" noChangeArrowheads="1"/>
          </p:cNvPicPr>
          <p:nvPr/>
        </p:nvPicPr>
        <p:blipFill>
          <a:blip r:embed="rId4" cstate="print"/>
          <a:srcRect/>
          <a:stretch>
            <a:fillRect/>
          </a:stretch>
        </p:blipFill>
        <p:spPr bwMode="auto">
          <a:xfrm>
            <a:off x="4067175" y="2420938"/>
            <a:ext cx="4572000" cy="3822700"/>
          </a:xfrm>
          <a:prstGeom prst="rect">
            <a:avLst/>
          </a:prstGeom>
          <a:noFill/>
          <a:ln w="9525">
            <a:noFill/>
            <a:miter lim="800000"/>
            <a:headEnd/>
            <a:tailEnd/>
          </a:ln>
        </p:spPr>
      </p:pic>
    </p:spTree>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7890" name="Rectangle 2"/>
          <p:cNvSpPr>
            <a:spLocks noGrp="1" noChangeArrowheads="1"/>
          </p:cNvSpPr>
          <p:nvPr>
            <p:ph type="body" idx="1"/>
          </p:nvPr>
        </p:nvSpPr>
        <p:spPr>
          <a:xfrm>
            <a:off x="468313" y="333375"/>
            <a:ext cx="8229600" cy="6191250"/>
          </a:xfrm>
        </p:spPr>
        <p:txBody>
          <a:bodyPr/>
          <a:lstStyle/>
          <a:p>
            <a:pPr>
              <a:buNone/>
              <a:defRPr/>
            </a:pPr>
            <a:r>
              <a:rPr lang="sr-Cyrl-RS" sz="2000" b="1" dirty="0"/>
              <a:t>Грудни кош:</a:t>
            </a:r>
          </a:p>
          <a:p>
            <a:pPr marL="0" indent="0">
              <a:buNone/>
              <a:defRPr/>
            </a:pPr>
            <a:r>
              <a:rPr lang="sr-Cyrl-RS" sz="2000" dirty="0"/>
              <a:t>Цилиндричан, респираторно симетрично покретан, на плућина нормалан дисајни звук</a:t>
            </a:r>
          </a:p>
          <a:p>
            <a:pPr marL="0" indent="0">
              <a:buNone/>
              <a:defRPr/>
            </a:pPr>
            <a:r>
              <a:rPr lang="sr-Cyrl-RS" sz="2000" dirty="0"/>
              <a:t>Срчана радња ритмична, тонови јасни, ТА: 120/80ммХ</a:t>
            </a:r>
            <a:r>
              <a:rPr lang="sr-Cyrl-RS" sz="2400" dirty="0"/>
              <a:t>г</a:t>
            </a:r>
          </a:p>
          <a:p>
            <a:pPr>
              <a:buNone/>
              <a:defRPr/>
            </a:pPr>
            <a:endParaRPr lang="sr-Cyrl-RS" sz="2400" dirty="0"/>
          </a:p>
          <a:p>
            <a:pPr>
              <a:buNone/>
              <a:defRPr/>
            </a:pPr>
            <a:r>
              <a:rPr lang="sr-Cyrl-RS" sz="2000" b="1" dirty="0"/>
              <a:t>Трбух:</a:t>
            </a:r>
          </a:p>
          <a:p>
            <a:pPr marL="0" indent="0">
              <a:buNone/>
              <a:defRPr/>
            </a:pPr>
            <a:r>
              <a:rPr lang="sr-Cyrl-RS" sz="2000" dirty="0"/>
              <a:t>У равни грудног коша, прати респираторне покрете, мекан, лако болно осетљив на дубоку палпацију у десном хипохондријуму, без знакова за перитонеалну иритацију. Јетра се палпира за 2 цм, лако осетљива, еластичне конзистенције, глатке површине, заобљене ивице. Слезина се не палпира. Бубрежне ложе неосетљиве на грубу перкусију.</a:t>
            </a:r>
            <a:endParaRPr lang="en-US" sz="2000" dirty="0"/>
          </a:p>
        </p:txBody>
      </p:sp>
    </p:spTree>
  </p:cSld>
  <p:clrMapOvr>
    <a:masterClrMapping/>
  </p:clrMapOvr>
  <p:transition/>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4"/>
          <p:cNvSpPr>
            <a:spLocks noGrp="1"/>
          </p:cNvSpPr>
          <p:nvPr>
            <p:ph type="sldNum" sz="quarter" idx="11"/>
          </p:nvPr>
        </p:nvSpPr>
        <p:spPr/>
        <p:txBody>
          <a:bodyPr/>
          <a:lstStyle/>
          <a:p>
            <a:fld id="{4BF21132-F02D-48CA-999A-9FCF76FB64A5}" type="slidenum">
              <a:rPr lang="en-US" altLang="en-US"/>
              <a:pPr/>
              <a:t>50</a:t>
            </a:fld>
            <a:endParaRPr lang="en-US" altLang="en-US"/>
          </a:p>
        </p:txBody>
      </p:sp>
      <p:sp>
        <p:nvSpPr>
          <p:cNvPr id="46084" name="Text Box 2"/>
          <p:cNvSpPr txBox="1">
            <a:spLocks noChangeArrowheads="1"/>
          </p:cNvSpPr>
          <p:nvPr/>
        </p:nvSpPr>
        <p:spPr bwMode="auto">
          <a:xfrm>
            <a:off x="533401" y="838200"/>
            <a:ext cx="8275638" cy="1692771"/>
          </a:xfrm>
          <a:prstGeom prst="rect">
            <a:avLst/>
          </a:prstGeom>
          <a:noFill/>
          <a:ln w="9525">
            <a:noFill/>
            <a:miter lim="800000"/>
            <a:headEnd/>
            <a:tailEnd/>
          </a:ln>
          <a:effectLst/>
        </p:spPr>
        <p:txBody>
          <a:bodyPr wrap="square">
            <a:spAutoFit/>
          </a:bodyPr>
          <a:lstStyle/>
          <a:p>
            <a:r>
              <a:rPr lang="sr-Cyrl-RS" altLang="en-US" sz="3200" b="1" dirty="0"/>
              <a:t>Питање бр. 4</a:t>
            </a:r>
          </a:p>
          <a:p>
            <a:endParaRPr lang="sr-Cyrl-RS" altLang="en-US" sz="2400" dirty="0"/>
          </a:p>
          <a:p>
            <a:endParaRPr lang="sr-Cyrl-RS" altLang="en-US" sz="2400" dirty="0"/>
          </a:p>
          <a:p>
            <a:r>
              <a:rPr lang="sr-Cyrl-RS" altLang="en-US" sz="2400" dirty="0"/>
              <a:t>Шта диференцијално-дијагностички долази у обзир?</a:t>
            </a:r>
            <a:endParaRPr lang="en-US" altLang="en-US" sz="2400" i="1" dirty="0"/>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4"/>
          <p:cNvSpPr>
            <a:spLocks noGrp="1"/>
          </p:cNvSpPr>
          <p:nvPr>
            <p:ph type="sldNum" sz="quarter" idx="11"/>
          </p:nvPr>
        </p:nvSpPr>
        <p:spPr/>
        <p:txBody>
          <a:bodyPr/>
          <a:lstStyle/>
          <a:p>
            <a:fld id="{985C6522-893C-4EA1-B531-EB85061AD9E7}" type="slidenum">
              <a:rPr lang="en-US" altLang="en-US"/>
              <a:pPr/>
              <a:t>51</a:t>
            </a:fld>
            <a:endParaRPr lang="en-US" altLang="en-US"/>
          </a:p>
        </p:txBody>
      </p:sp>
      <p:sp>
        <p:nvSpPr>
          <p:cNvPr id="48132" name="Text Box 2"/>
          <p:cNvSpPr txBox="1">
            <a:spLocks noChangeArrowheads="1"/>
          </p:cNvSpPr>
          <p:nvPr/>
        </p:nvSpPr>
        <p:spPr bwMode="auto">
          <a:xfrm>
            <a:off x="685801" y="838200"/>
            <a:ext cx="8077200" cy="4228850"/>
          </a:xfrm>
          <a:prstGeom prst="rect">
            <a:avLst/>
          </a:prstGeom>
          <a:noFill/>
          <a:ln w="9525">
            <a:noFill/>
            <a:miter lim="800000"/>
            <a:headEnd/>
            <a:tailEnd/>
          </a:ln>
          <a:effectLst/>
        </p:spPr>
        <p:txBody>
          <a:bodyPr wrap="square">
            <a:spAutoFit/>
          </a:bodyPr>
          <a:lstStyle/>
          <a:p>
            <a:pPr marL="182563" indent="-182563">
              <a:lnSpc>
                <a:spcPct val="120000"/>
              </a:lnSpc>
            </a:pPr>
            <a:r>
              <a:rPr lang="sr-Cyrl-RS" altLang="en-US" sz="3200" b="1" dirty="0"/>
              <a:t>Одговор:</a:t>
            </a:r>
          </a:p>
          <a:p>
            <a:pPr marL="182563" indent="-182563">
              <a:lnSpc>
                <a:spcPct val="120000"/>
              </a:lnSpc>
            </a:pPr>
            <a:endParaRPr lang="sr-Cyrl-RS" altLang="en-US" sz="2400" dirty="0"/>
          </a:p>
          <a:p>
            <a:pPr marL="182563" indent="-182563">
              <a:lnSpc>
                <a:spcPct val="120000"/>
              </a:lnSpc>
            </a:pPr>
            <a:r>
              <a:rPr lang="sr-Cyrl-RS" altLang="en-US" sz="2400" dirty="0"/>
              <a:t>бактеријски апсцес,</a:t>
            </a:r>
          </a:p>
          <a:p>
            <a:pPr marL="182563" indent="-182563">
              <a:lnSpc>
                <a:spcPct val="120000"/>
              </a:lnSpc>
            </a:pPr>
            <a:r>
              <a:rPr lang="sr-Cyrl-RS" altLang="en-US" sz="2400" dirty="0"/>
              <a:t>амебни апсцес,</a:t>
            </a:r>
          </a:p>
          <a:p>
            <a:pPr marL="182563" indent="-182563">
              <a:lnSpc>
                <a:spcPct val="120000"/>
              </a:lnSpc>
            </a:pPr>
            <a:r>
              <a:rPr lang="sr-Cyrl-RS" altLang="en-US" sz="2400" dirty="0"/>
              <a:t>тумор,</a:t>
            </a:r>
          </a:p>
          <a:p>
            <a:pPr marL="182563" indent="-182563">
              <a:lnSpc>
                <a:spcPct val="120000"/>
              </a:lnSpc>
            </a:pPr>
            <a:r>
              <a:rPr lang="sr-Cyrl-RS" altLang="en-US" sz="2400" dirty="0"/>
              <a:t>туберкулом,</a:t>
            </a:r>
          </a:p>
          <a:p>
            <a:pPr marL="182563" indent="-182563">
              <a:lnSpc>
                <a:spcPct val="120000"/>
              </a:lnSpc>
            </a:pPr>
            <a:r>
              <a:rPr lang="sr-Cyrl-RS" altLang="en-US" sz="2400" dirty="0"/>
              <a:t>ехинококна циста,</a:t>
            </a:r>
          </a:p>
          <a:p>
            <a:pPr marL="182563" indent="-182563">
              <a:lnSpc>
                <a:spcPct val="120000"/>
              </a:lnSpc>
            </a:pPr>
            <a:r>
              <a:rPr lang="sr-Cyrl-RS" altLang="en-US" sz="2400" dirty="0"/>
              <a:t>токсоплазмоза,</a:t>
            </a:r>
          </a:p>
          <a:p>
            <a:pPr marL="182563" indent="-182563">
              <a:lnSpc>
                <a:spcPct val="120000"/>
              </a:lnSpc>
            </a:pPr>
            <a:r>
              <a:rPr lang="sr-Cyrl-RS" altLang="en-US" sz="2400" dirty="0"/>
              <a:t>цистицеркоза.</a:t>
            </a:r>
            <a:endParaRPr lang="en-US" altLang="en-US" sz="2400" i="1" dirty="0"/>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4"/>
          <p:cNvSpPr>
            <a:spLocks noGrp="1"/>
          </p:cNvSpPr>
          <p:nvPr>
            <p:ph type="sldNum" sz="quarter" idx="11"/>
          </p:nvPr>
        </p:nvSpPr>
        <p:spPr/>
        <p:txBody>
          <a:bodyPr/>
          <a:lstStyle/>
          <a:p>
            <a:fld id="{BB63EC37-8ED0-44F2-8DBA-6DBD0540EEAF}" type="slidenum">
              <a:rPr lang="en-US" altLang="en-US"/>
              <a:pPr/>
              <a:t>52</a:t>
            </a:fld>
            <a:endParaRPr lang="en-US" altLang="en-US"/>
          </a:p>
        </p:txBody>
      </p:sp>
      <p:sp>
        <p:nvSpPr>
          <p:cNvPr id="54276" name="Text Box 2"/>
          <p:cNvSpPr txBox="1">
            <a:spLocks noChangeArrowheads="1"/>
          </p:cNvSpPr>
          <p:nvPr/>
        </p:nvSpPr>
        <p:spPr bwMode="auto">
          <a:xfrm>
            <a:off x="1066800" y="854075"/>
            <a:ext cx="7666038" cy="4461221"/>
          </a:xfrm>
          <a:prstGeom prst="rect">
            <a:avLst/>
          </a:prstGeom>
          <a:noFill/>
          <a:ln w="9525">
            <a:noFill/>
            <a:miter lim="800000"/>
            <a:headEnd/>
            <a:tailEnd/>
          </a:ln>
          <a:effectLst/>
        </p:spPr>
        <p:txBody>
          <a:bodyPr>
            <a:spAutoFit/>
          </a:bodyPr>
          <a:lstStyle/>
          <a:p>
            <a:pPr>
              <a:lnSpc>
                <a:spcPct val="130000"/>
              </a:lnSpc>
            </a:pPr>
            <a:r>
              <a:rPr lang="sr-Cyrl-RS" altLang="en-US" sz="2000" dirty="0"/>
              <a:t>У међувремену, ординирајући лекар је узео у обзир следеће елементе код болеснице:</a:t>
            </a:r>
          </a:p>
          <a:p>
            <a:pPr>
              <a:lnSpc>
                <a:spcPct val="130000"/>
              </a:lnSpc>
            </a:pPr>
            <a:endParaRPr lang="sr-Cyrl-RS" altLang="en-US" sz="2000" dirty="0"/>
          </a:p>
          <a:p>
            <a:pPr>
              <a:lnSpc>
                <a:spcPct val="130000"/>
              </a:lnSpc>
            </a:pPr>
            <a:r>
              <a:rPr lang="sr-Cyrl-RS" altLang="en-US" sz="2000" dirty="0"/>
              <a:t>...лечена од хроничног дијареалног синдрома (приликом ректоскопког прегледа сетио са да је видео на десном глутеусу истетовиран број 13, а на левом ружу)...</a:t>
            </a:r>
          </a:p>
          <a:p>
            <a:pPr>
              <a:lnSpc>
                <a:spcPct val="130000"/>
              </a:lnSpc>
            </a:pPr>
            <a:endParaRPr lang="sr-Cyrl-RS" altLang="en-US" sz="2000" dirty="0"/>
          </a:p>
          <a:p>
            <a:pPr>
              <a:lnSpc>
                <a:spcPct val="130000"/>
              </a:lnSpc>
            </a:pPr>
            <a:r>
              <a:rPr lang="sr-Cyrl-RS" altLang="en-US" sz="2000" dirty="0"/>
              <a:t>...у више наврата се лечила код дерматолога због кожних промена и себороичног дерматитиса...</a:t>
            </a:r>
          </a:p>
          <a:p>
            <a:pPr>
              <a:lnSpc>
                <a:spcPct val="130000"/>
              </a:lnSpc>
            </a:pPr>
            <a:endParaRPr lang="sr-Cyrl-RS" altLang="en-US" sz="2000" dirty="0"/>
          </a:p>
          <a:p>
            <a:pPr>
              <a:lnSpc>
                <a:spcPct val="130000"/>
              </a:lnSpc>
            </a:pPr>
            <a:r>
              <a:rPr lang="sr-Cyrl-RS" altLang="en-US" sz="2000" dirty="0"/>
              <a:t>...сада има жаришну инфекцију мозга...</a:t>
            </a:r>
            <a:endParaRPr lang="en-US" altLang="en-US" sz="2000" dirty="0"/>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4"/>
          <p:cNvSpPr>
            <a:spLocks noGrp="1"/>
          </p:cNvSpPr>
          <p:nvPr>
            <p:ph type="sldNum" sz="quarter" idx="11"/>
          </p:nvPr>
        </p:nvSpPr>
        <p:spPr/>
        <p:txBody>
          <a:bodyPr/>
          <a:lstStyle/>
          <a:p>
            <a:fld id="{28674C0F-9041-473C-A8EE-4993EBEBAF87}" type="slidenum">
              <a:rPr lang="en-US" altLang="en-US"/>
              <a:pPr/>
              <a:t>53</a:t>
            </a:fld>
            <a:endParaRPr lang="en-US" altLang="en-US"/>
          </a:p>
        </p:txBody>
      </p:sp>
      <p:sp>
        <p:nvSpPr>
          <p:cNvPr id="56324" name="Text Box 2"/>
          <p:cNvSpPr txBox="1">
            <a:spLocks noChangeArrowheads="1"/>
          </p:cNvSpPr>
          <p:nvPr/>
        </p:nvSpPr>
        <p:spPr bwMode="auto">
          <a:xfrm>
            <a:off x="1158875" y="2133600"/>
            <a:ext cx="7696200" cy="369332"/>
          </a:xfrm>
          <a:prstGeom prst="rect">
            <a:avLst/>
          </a:prstGeom>
          <a:noFill/>
          <a:ln w="9525">
            <a:noFill/>
            <a:miter lim="800000"/>
            <a:headEnd/>
            <a:tailEnd/>
          </a:ln>
          <a:effectLst/>
        </p:spPr>
        <p:txBody>
          <a:bodyPr>
            <a:spAutoFit/>
          </a:bodyPr>
          <a:lstStyle/>
          <a:p>
            <a:pPr>
              <a:spcBef>
                <a:spcPct val="50000"/>
              </a:spcBef>
            </a:pPr>
            <a:r>
              <a:rPr lang="sr-Cyrl-RS" altLang="en-US" b="1" dirty="0"/>
              <a:t>На основу тога донео је одлуку да јој узме анти </a:t>
            </a:r>
            <a:r>
              <a:rPr lang="en-US" altLang="en-US" b="1" dirty="0"/>
              <a:t>HIV</a:t>
            </a:r>
            <a:r>
              <a:rPr lang="sr-Cyrl-RS" altLang="en-US" b="1" dirty="0"/>
              <a:t>.....</a:t>
            </a:r>
            <a:endParaRPr lang="en-US" altLang="en-US" b="1" dirty="0"/>
          </a:p>
        </p:txBody>
      </p:sp>
    </p:spTree>
  </p:cSld>
  <p:clrMapOvr>
    <a:masterClrMapping/>
  </p:clrMapOvr>
  <p:transition/>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4"/>
          <p:cNvSpPr>
            <a:spLocks noGrp="1"/>
          </p:cNvSpPr>
          <p:nvPr>
            <p:ph type="sldNum" sz="quarter" idx="11"/>
          </p:nvPr>
        </p:nvSpPr>
        <p:spPr/>
        <p:txBody>
          <a:bodyPr/>
          <a:lstStyle/>
          <a:p>
            <a:fld id="{9890A33C-A2CB-444B-A0BD-57494503EFE1}" type="slidenum">
              <a:rPr lang="en-US" altLang="en-US"/>
              <a:pPr/>
              <a:t>54</a:t>
            </a:fld>
            <a:endParaRPr lang="en-US" altLang="en-US"/>
          </a:p>
        </p:txBody>
      </p:sp>
      <p:sp>
        <p:nvSpPr>
          <p:cNvPr id="58372" name="Text Box 2"/>
          <p:cNvSpPr txBox="1">
            <a:spLocks noChangeArrowheads="1"/>
          </p:cNvSpPr>
          <p:nvPr/>
        </p:nvSpPr>
        <p:spPr bwMode="auto">
          <a:xfrm>
            <a:off x="1355725" y="2498725"/>
            <a:ext cx="5321300" cy="369332"/>
          </a:xfrm>
          <a:prstGeom prst="rect">
            <a:avLst/>
          </a:prstGeom>
          <a:noFill/>
          <a:ln w="9525">
            <a:noFill/>
            <a:miter lim="800000"/>
            <a:headEnd/>
            <a:tailEnd/>
          </a:ln>
          <a:effectLst/>
        </p:spPr>
        <p:txBody>
          <a:bodyPr>
            <a:spAutoFit/>
          </a:bodyPr>
          <a:lstStyle/>
          <a:p>
            <a:pPr>
              <a:spcBef>
                <a:spcPct val="50000"/>
              </a:spcBef>
            </a:pPr>
            <a:r>
              <a:rPr lang="sr-Cyrl-RS" altLang="en-US" b="1" dirty="0"/>
              <a:t>.... и добио позитиван налаз (анти </a:t>
            </a:r>
            <a:r>
              <a:rPr lang="en-US" altLang="en-US" b="1" dirty="0"/>
              <a:t>HIV</a:t>
            </a:r>
            <a:r>
              <a:rPr lang="sr-Cyrl-RS" altLang="en-US" b="1" dirty="0"/>
              <a:t> +)  !!!</a:t>
            </a:r>
            <a:endParaRPr lang="en-US" altLang="en-US" b="1" dirty="0"/>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4"/>
          <p:cNvSpPr>
            <a:spLocks noGrp="1"/>
          </p:cNvSpPr>
          <p:nvPr>
            <p:ph type="sldNum" sz="quarter" idx="11"/>
          </p:nvPr>
        </p:nvSpPr>
        <p:spPr/>
        <p:txBody>
          <a:bodyPr/>
          <a:lstStyle/>
          <a:p>
            <a:fld id="{7B2F5B72-9694-4B5F-9044-0DF8895D70E3}" type="slidenum">
              <a:rPr lang="en-US" altLang="en-US"/>
              <a:pPr/>
              <a:t>55</a:t>
            </a:fld>
            <a:endParaRPr lang="en-US" altLang="en-US"/>
          </a:p>
        </p:txBody>
      </p:sp>
      <p:sp>
        <p:nvSpPr>
          <p:cNvPr id="60420" name="Text Box 2"/>
          <p:cNvSpPr txBox="1">
            <a:spLocks noChangeArrowheads="1"/>
          </p:cNvSpPr>
          <p:nvPr/>
        </p:nvSpPr>
        <p:spPr bwMode="auto">
          <a:xfrm>
            <a:off x="685800" y="838201"/>
            <a:ext cx="7954963" cy="1692771"/>
          </a:xfrm>
          <a:prstGeom prst="rect">
            <a:avLst/>
          </a:prstGeom>
          <a:noFill/>
          <a:ln w="9525">
            <a:noFill/>
            <a:miter lim="800000"/>
            <a:headEnd/>
            <a:tailEnd/>
          </a:ln>
          <a:effectLst/>
        </p:spPr>
        <p:txBody>
          <a:bodyPr wrap="square">
            <a:spAutoFit/>
          </a:bodyPr>
          <a:lstStyle/>
          <a:p>
            <a:r>
              <a:rPr lang="sr-Cyrl-RS" altLang="en-US" sz="3200" b="1" dirty="0"/>
              <a:t>Питање бр. </a:t>
            </a:r>
            <a:r>
              <a:rPr lang="en-US" altLang="en-US" sz="3200" b="1" dirty="0"/>
              <a:t>5</a:t>
            </a:r>
            <a:endParaRPr lang="sr-Cyrl-RS" altLang="en-US" sz="3200" b="1" dirty="0"/>
          </a:p>
          <a:p>
            <a:endParaRPr lang="sr-Cyrl-RS" altLang="en-US" sz="2400" dirty="0"/>
          </a:p>
          <a:p>
            <a:endParaRPr lang="sr-Cyrl-RS" altLang="en-US" sz="2400" dirty="0"/>
          </a:p>
          <a:p>
            <a:r>
              <a:rPr lang="sr-Cyrl-RS" altLang="en-US" sz="2400" dirty="0"/>
              <a:t>Која је болест у питању код Н.Н болеснице?</a:t>
            </a:r>
            <a:endParaRPr lang="en-US" altLang="en-US" sz="2400" i="1" dirty="0"/>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1"/>
          </p:nvPr>
        </p:nvSpPr>
        <p:spPr/>
        <p:txBody>
          <a:bodyPr/>
          <a:lstStyle/>
          <a:p>
            <a:fld id="{6F90E0D5-DCE9-4236-935E-F6A76E2948A0}" type="slidenum">
              <a:rPr lang="en-US" altLang="en-US"/>
              <a:pPr/>
              <a:t>56</a:t>
            </a:fld>
            <a:endParaRPr lang="en-US" altLang="en-US"/>
          </a:p>
        </p:txBody>
      </p:sp>
      <p:sp>
        <p:nvSpPr>
          <p:cNvPr id="6" name="Rectangle 5"/>
          <p:cNvSpPr/>
          <p:nvPr/>
        </p:nvSpPr>
        <p:spPr>
          <a:xfrm>
            <a:off x="533400" y="914400"/>
            <a:ext cx="6705600" cy="1692771"/>
          </a:xfrm>
          <a:prstGeom prst="rect">
            <a:avLst/>
          </a:prstGeom>
        </p:spPr>
        <p:txBody>
          <a:bodyPr wrap="square">
            <a:spAutoFit/>
          </a:bodyPr>
          <a:lstStyle/>
          <a:p>
            <a:r>
              <a:rPr lang="sr-Cyrl-RS" sz="3200" b="1" dirty="0"/>
              <a:t>Одговор:</a:t>
            </a:r>
            <a:endParaRPr lang="en-US" sz="3200" b="1" dirty="0"/>
          </a:p>
          <a:p>
            <a:endParaRPr lang="sr-Cyrl-RS" sz="2400" dirty="0"/>
          </a:p>
          <a:p>
            <a:endParaRPr lang="en-US" sz="2400" dirty="0"/>
          </a:p>
          <a:p>
            <a:r>
              <a:rPr lang="sr-Cyrl-RS" sz="2400" dirty="0"/>
              <a:t>Синдром стечене имунодефицијенције (АИДС).</a:t>
            </a:r>
            <a:endParaRPr lang="en-US" sz="2400" dirty="0"/>
          </a:p>
        </p:txBody>
      </p:sp>
    </p:spTree>
  </p:cSld>
  <p:clrMapOvr>
    <a:masterClrMapping/>
  </p:clrMapOvr>
  <p:transition/>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4"/>
          <p:cNvSpPr>
            <a:spLocks noGrp="1"/>
          </p:cNvSpPr>
          <p:nvPr>
            <p:ph type="sldNum" sz="quarter" idx="11"/>
          </p:nvPr>
        </p:nvSpPr>
        <p:spPr/>
        <p:txBody>
          <a:bodyPr/>
          <a:lstStyle/>
          <a:p>
            <a:fld id="{B1667BB1-284E-4384-AE27-05CCAE0DDD6B}" type="slidenum">
              <a:rPr lang="en-US" altLang="en-US"/>
              <a:pPr/>
              <a:t>57</a:t>
            </a:fld>
            <a:endParaRPr lang="en-US" altLang="en-US"/>
          </a:p>
        </p:txBody>
      </p:sp>
      <p:sp>
        <p:nvSpPr>
          <p:cNvPr id="64516" name="Text Box 2"/>
          <p:cNvSpPr txBox="1">
            <a:spLocks noChangeArrowheads="1"/>
          </p:cNvSpPr>
          <p:nvPr/>
        </p:nvSpPr>
        <p:spPr bwMode="auto">
          <a:xfrm>
            <a:off x="609600" y="914400"/>
            <a:ext cx="8291513" cy="2062103"/>
          </a:xfrm>
          <a:prstGeom prst="rect">
            <a:avLst/>
          </a:prstGeom>
          <a:noFill/>
          <a:ln w="9525">
            <a:noFill/>
            <a:miter lim="800000"/>
            <a:headEnd/>
            <a:tailEnd/>
          </a:ln>
          <a:effectLst/>
        </p:spPr>
        <p:txBody>
          <a:bodyPr wrap="square">
            <a:spAutoFit/>
          </a:bodyPr>
          <a:lstStyle/>
          <a:p>
            <a:r>
              <a:rPr lang="sr-Cyrl-RS" altLang="en-US" sz="3200" b="1" dirty="0"/>
              <a:t>Питање бр. 6</a:t>
            </a:r>
          </a:p>
          <a:p>
            <a:endParaRPr lang="sr-Cyrl-RS" altLang="en-US" sz="2400" dirty="0"/>
          </a:p>
          <a:p>
            <a:endParaRPr lang="sr-Cyrl-RS" altLang="en-US" sz="2400" dirty="0"/>
          </a:p>
          <a:p>
            <a:r>
              <a:rPr lang="sr-Cyrl-RS" altLang="en-US" sz="2400" dirty="0"/>
              <a:t>На основу ЦТ налаза, на коју опортунистичку инфекцију ЦНС-а треба њапре посумњати?</a:t>
            </a:r>
            <a:endParaRPr lang="en-US" altLang="en-US" sz="2400" i="1" dirty="0"/>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4"/>
          <p:cNvSpPr>
            <a:spLocks noGrp="1"/>
          </p:cNvSpPr>
          <p:nvPr>
            <p:ph type="sldNum" sz="quarter" idx="11"/>
          </p:nvPr>
        </p:nvSpPr>
        <p:spPr/>
        <p:txBody>
          <a:bodyPr/>
          <a:lstStyle/>
          <a:p>
            <a:fld id="{AEEC2E08-7A5A-4BFE-B46D-C3A129CFF453}" type="slidenum">
              <a:rPr lang="en-US" altLang="en-US"/>
              <a:pPr/>
              <a:t>58</a:t>
            </a:fld>
            <a:endParaRPr lang="en-US" altLang="en-US"/>
          </a:p>
        </p:txBody>
      </p:sp>
      <p:sp>
        <p:nvSpPr>
          <p:cNvPr id="66564" name="Text Box 2"/>
          <p:cNvSpPr txBox="1">
            <a:spLocks noChangeArrowheads="1"/>
          </p:cNvSpPr>
          <p:nvPr/>
        </p:nvSpPr>
        <p:spPr bwMode="auto">
          <a:xfrm>
            <a:off x="685800" y="990601"/>
            <a:ext cx="7864475" cy="1692771"/>
          </a:xfrm>
          <a:prstGeom prst="rect">
            <a:avLst/>
          </a:prstGeom>
          <a:noFill/>
          <a:ln w="9525">
            <a:noFill/>
            <a:miter lim="800000"/>
            <a:headEnd/>
            <a:tailEnd/>
          </a:ln>
          <a:effectLst/>
        </p:spPr>
        <p:txBody>
          <a:bodyPr wrap="square">
            <a:spAutoFit/>
          </a:bodyPr>
          <a:lstStyle/>
          <a:p>
            <a:r>
              <a:rPr lang="sr-Cyrl-RS" altLang="en-US" sz="3200" b="1" dirty="0"/>
              <a:t>Одговор:</a:t>
            </a:r>
          </a:p>
          <a:p>
            <a:endParaRPr lang="sr-Cyrl-RS" altLang="en-US" sz="2400" dirty="0"/>
          </a:p>
          <a:p>
            <a:endParaRPr lang="sr-Cyrl-RS" altLang="en-US" sz="2400" dirty="0"/>
          </a:p>
          <a:p>
            <a:r>
              <a:rPr lang="sr-Cyrl-RS" altLang="en-US" sz="2400" dirty="0"/>
              <a:t>На токсоплазмозу мозга.</a:t>
            </a:r>
            <a:endParaRPr lang="en-US" altLang="en-US" sz="2400" i="1" dirty="0"/>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4"/>
          <p:cNvSpPr>
            <a:spLocks noGrp="1"/>
          </p:cNvSpPr>
          <p:nvPr>
            <p:ph type="sldNum" sz="quarter" idx="11"/>
          </p:nvPr>
        </p:nvSpPr>
        <p:spPr/>
        <p:txBody>
          <a:bodyPr/>
          <a:lstStyle/>
          <a:p>
            <a:fld id="{14CDD430-D0C6-4032-B60B-AC6E93A32C63}" type="slidenum">
              <a:rPr lang="en-US" altLang="en-US"/>
              <a:pPr/>
              <a:t>59</a:t>
            </a:fld>
            <a:endParaRPr lang="en-US" altLang="en-US"/>
          </a:p>
        </p:txBody>
      </p:sp>
      <p:sp>
        <p:nvSpPr>
          <p:cNvPr id="68612" name="Text Box 2"/>
          <p:cNvSpPr txBox="1">
            <a:spLocks noChangeArrowheads="1"/>
          </p:cNvSpPr>
          <p:nvPr/>
        </p:nvSpPr>
        <p:spPr bwMode="auto">
          <a:xfrm>
            <a:off x="609600" y="914400"/>
            <a:ext cx="8259763" cy="2062103"/>
          </a:xfrm>
          <a:prstGeom prst="rect">
            <a:avLst/>
          </a:prstGeom>
          <a:noFill/>
          <a:ln w="9525">
            <a:noFill/>
            <a:miter lim="800000"/>
            <a:headEnd/>
            <a:tailEnd/>
          </a:ln>
          <a:effectLst/>
        </p:spPr>
        <p:txBody>
          <a:bodyPr wrap="square">
            <a:spAutoFit/>
          </a:bodyPr>
          <a:lstStyle/>
          <a:p>
            <a:r>
              <a:rPr lang="sr-Cyrl-RS" altLang="en-US" sz="3200" b="1" dirty="0"/>
              <a:t>Питање бр. 7</a:t>
            </a:r>
            <a:endParaRPr lang="sr-Cyrl-RS" altLang="en-US" sz="2400" dirty="0"/>
          </a:p>
          <a:p>
            <a:endParaRPr lang="sr-Cyrl-RS" altLang="en-US" sz="2400" dirty="0"/>
          </a:p>
          <a:p>
            <a:endParaRPr lang="sr-Cyrl-RS" altLang="en-US" sz="2400" dirty="0"/>
          </a:p>
          <a:p>
            <a:r>
              <a:rPr lang="sr-Cyrl-RS" altLang="en-US" sz="2400" dirty="0"/>
              <a:t>На основу ЦТ налаза, на који опортунистички тумор ЦНС-а треба најпре посумњати?</a:t>
            </a:r>
            <a:endParaRPr lang="en-US" altLang="en-US" sz="2400" i="1" dirty="0"/>
          </a:p>
        </p:txBody>
      </p:sp>
    </p:spTree>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1986" name="Rectangle 2"/>
          <p:cNvSpPr>
            <a:spLocks noGrp="1" noChangeArrowheads="1"/>
          </p:cNvSpPr>
          <p:nvPr>
            <p:ph type="body" idx="1"/>
          </p:nvPr>
        </p:nvSpPr>
        <p:spPr>
          <a:xfrm>
            <a:off x="457200" y="333375"/>
            <a:ext cx="8229600" cy="6335713"/>
          </a:xfrm>
        </p:spPr>
        <p:txBody>
          <a:bodyPr/>
          <a:lstStyle/>
          <a:p>
            <a:pPr>
              <a:buNone/>
              <a:defRPr/>
            </a:pPr>
            <a:r>
              <a:rPr lang="sr-Cyrl-RS" sz="2400" b="1" dirty="0"/>
              <a:t>Лабораторијске анализе</a:t>
            </a:r>
          </a:p>
          <a:p>
            <a:pPr>
              <a:buNone/>
              <a:defRPr/>
            </a:pPr>
            <a:endParaRPr lang="sr-Cyrl-RS" dirty="0"/>
          </a:p>
          <a:p>
            <a:pPr>
              <a:buNone/>
              <a:defRPr/>
            </a:pPr>
            <a:r>
              <a:rPr lang="sr-Cyrl-RS" sz="2000" b="1" dirty="0"/>
              <a:t>Хематолошке анализе</a:t>
            </a:r>
            <a:endParaRPr lang="sr-Cyrl-RS" dirty="0"/>
          </a:p>
          <a:p>
            <a:pPr>
              <a:buNone/>
              <a:defRPr/>
            </a:pPr>
            <a:r>
              <a:rPr lang="sr-Cyrl-RS" sz="2000" dirty="0"/>
              <a:t>СЕ 8/први сат, </a:t>
            </a:r>
          </a:p>
          <a:p>
            <a:pPr>
              <a:buNone/>
              <a:defRPr/>
            </a:pPr>
            <a:r>
              <a:rPr lang="sr-Cyrl-RS" sz="2000" dirty="0"/>
              <a:t>Ер 4,25 × 1012,</a:t>
            </a:r>
          </a:p>
          <a:p>
            <a:pPr>
              <a:buNone/>
              <a:defRPr/>
            </a:pPr>
            <a:r>
              <a:rPr lang="sr-Cyrl-RS" sz="2000" dirty="0"/>
              <a:t>Ле 5,6 × 109</a:t>
            </a:r>
          </a:p>
          <a:p>
            <a:pPr>
              <a:buNone/>
              <a:defRPr/>
            </a:pPr>
            <a:r>
              <a:rPr lang="sr-Cyrl-RS" sz="2000" dirty="0"/>
              <a:t>Хгб 145 г/л,  </a:t>
            </a:r>
          </a:p>
          <a:p>
            <a:pPr>
              <a:buNone/>
              <a:defRPr/>
            </a:pPr>
            <a:r>
              <a:rPr lang="sr-Cyrl-RS" sz="2000" dirty="0"/>
              <a:t>Тр 186,0 × 109</a:t>
            </a:r>
          </a:p>
          <a:p>
            <a:pPr marL="49213" indent="-49213">
              <a:buNone/>
              <a:defRPr/>
            </a:pPr>
            <a:r>
              <a:rPr lang="sr-Cyrl-RS" sz="2000" dirty="0"/>
              <a:t>Леукоцитарна формула: гранулоцити-43%, </a:t>
            </a:r>
            <a:r>
              <a:rPr lang="sr-Cyrl-RS" sz="2000" b="1" dirty="0"/>
              <a:t>лимфоцити-45%, моноцити-12%</a:t>
            </a:r>
            <a:endParaRPr lang="en-US" sz="2000" b="1" dirty="0"/>
          </a:p>
        </p:txBody>
      </p:sp>
    </p:spTree>
  </p:cSld>
  <p:clrMapOvr>
    <a:masterClrMapping/>
  </p:clrMapOvr>
  <p:transition/>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4"/>
          <p:cNvSpPr>
            <a:spLocks noGrp="1"/>
          </p:cNvSpPr>
          <p:nvPr>
            <p:ph type="sldNum" sz="quarter" idx="11"/>
          </p:nvPr>
        </p:nvSpPr>
        <p:spPr/>
        <p:txBody>
          <a:bodyPr/>
          <a:lstStyle/>
          <a:p>
            <a:fld id="{084A92A3-2EF5-4BEC-BCF0-354EC926DA6A}" type="slidenum">
              <a:rPr lang="en-US" altLang="en-US"/>
              <a:pPr/>
              <a:t>60</a:t>
            </a:fld>
            <a:endParaRPr lang="en-US" altLang="en-US"/>
          </a:p>
        </p:txBody>
      </p:sp>
      <p:sp>
        <p:nvSpPr>
          <p:cNvPr id="70660" name="Text Box 2"/>
          <p:cNvSpPr txBox="1">
            <a:spLocks noChangeArrowheads="1"/>
          </p:cNvSpPr>
          <p:nvPr/>
        </p:nvSpPr>
        <p:spPr bwMode="auto">
          <a:xfrm>
            <a:off x="609601" y="838201"/>
            <a:ext cx="8199438" cy="1692771"/>
          </a:xfrm>
          <a:prstGeom prst="rect">
            <a:avLst/>
          </a:prstGeom>
          <a:noFill/>
          <a:ln w="9525">
            <a:noFill/>
            <a:miter lim="800000"/>
            <a:headEnd/>
            <a:tailEnd/>
          </a:ln>
          <a:effectLst/>
        </p:spPr>
        <p:txBody>
          <a:bodyPr wrap="square">
            <a:spAutoFit/>
          </a:bodyPr>
          <a:lstStyle/>
          <a:p>
            <a:r>
              <a:rPr lang="sr-Cyrl-RS" altLang="en-US" sz="3200" b="1" dirty="0"/>
              <a:t>Одговор:</a:t>
            </a:r>
          </a:p>
          <a:p>
            <a:endParaRPr lang="sr-Cyrl-RS" altLang="en-US" sz="2400" dirty="0"/>
          </a:p>
          <a:p>
            <a:endParaRPr lang="sr-Cyrl-RS" altLang="en-US" sz="2400" dirty="0"/>
          </a:p>
          <a:p>
            <a:r>
              <a:rPr lang="sr-Cyrl-RS" altLang="en-US" sz="2400" dirty="0"/>
              <a:t>На примарни лимфом мозга</a:t>
            </a:r>
            <a:r>
              <a:rPr lang="sr-Latn-CS" altLang="en-US" sz="2400" i="1" dirty="0"/>
              <a:t>.</a:t>
            </a:r>
            <a:endParaRPr lang="en-US" altLang="en-US" sz="2400" i="1" dirty="0"/>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4"/>
          <p:cNvSpPr>
            <a:spLocks noGrp="1"/>
          </p:cNvSpPr>
          <p:nvPr>
            <p:ph type="sldNum" sz="quarter" idx="11"/>
          </p:nvPr>
        </p:nvSpPr>
        <p:spPr/>
        <p:txBody>
          <a:bodyPr/>
          <a:lstStyle/>
          <a:p>
            <a:fld id="{F4FBE16C-B0CE-43DD-B21B-65FA6E01926A}" type="slidenum">
              <a:rPr lang="en-US" altLang="en-US"/>
              <a:pPr/>
              <a:t>61</a:t>
            </a:fld>
            <a:endParaRPr lang="en-US" altLang="en-US"/>
          </a:p>
        </p:txBody>
      </p:sp>
      <p:sp>
        <p:nvSpPr>
          <p:cNvPr id="76804" name="Text Box 2"/>
          <p:cNvSpPr txBox="1">
            <a:spLocks noChangeArrowheads="1"/>
          </p:cNvSpPr>
          <p:nvPr/>
        </p:nvSpPr>
        <p:spPr bwMode="auto">
          <a:xfrm>
            <a:off x="685801" y="838200"/>
            <a:ext cx="7969250" cy="2086725"/>
          </a:xfrm>
          <a:prstGeom prst="rect">
            <a:avLst/>
          </a:prstGeom>
          <a:noFill/>
          <a:ln w="9525">
            <a:noFill/>
            <a:miter lim="800000"/>
            <a:headEnd/>
            <a:tailEnd/>
          </a:ln>
          <a:effectLst/>
        </p:spPr>
        <p:txBody>
          <a:bodyPr wrap="square">
            <a:spAutoFit/>
          </a:bodyPr>
          <a:lstStyle/>
          <a:p>
            <a:pPr>
              <a:lnSpc>
                <a:spcPct val="120000"/>
              </a:lnSpc>
            </a:pPr>
            <a:r>
              <a:rPr lang="sr-Cyrl-RS" altLang="en-US" sz="2400" b="1" dirty="0"/>
              <a:t>Пацијент</a:t>
            </a:r>
          </a:p>
          <a:p>
            <a:pPr>
              <a:lnSpc>
                <a:spcPct val="120000"/>
              </a:lnSpc>
            </a:pPr>
            <a:endParaRPr lang="sr-Cyrl-RS" altLang="en-US" sz="2400" dirty="0"/>
          </a:p>
          <a:p>
            <a:pPr>
              <a:lnSpc>
                <a:spcPct val="120000"/>
              </a:lnSpc>
            </a:pPr>
            <a:r>
              <a:rPr lang="sr-Cyrl-RS" altLang="en-US" sz="2000" dirty="0"/>
              <a:t>Због сумње на токсоплазмозу мозга одмах је укључена емпиријска терапија: сулфадијазин (1 г/6х пер ос) + пириметамин (100 мг/24х пер ос).</a:t>
            </a:r>
            <a:endParaRPr lang="en-US" altLang="en-US" sz="2000" dirty="0"/>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4"/>
          <p:cNvSpPr>
            <a:spLocks noGrp="1"/>
          </p:cNvSpPr>
          <p:nvPr>
            <p:ph type="sldNum" sz="quarter" idx="11"/>
          </p:nvPr>
        </p:nvSpPr>
        <p:spPr/>
        <p:txBody>
          <a:bodyPr/>
          <a:lstStyle/>
          <a:p>
            <a:fld id="{0346BE70-658E-4A04-9F77-3DD2CA174F29}" type="slidenum">
              <a:rPr lang="en-US" altLang="en-US"/>
              <a:pPr/>
              <a:t>62</a:t>
            </a:fld>
            <a:endParaRPr lang="en-US" altLang="en-US"/>
          </a:p>
        </p:txBody>
      </p:sp>
      <p:sp>
        <p:nvSpPr>
          <p:cNvPr id="91140" name="Text Box 2"/>
          <p:cNvSpPr txBox="1">
            <a:spLocks noChangeArrowheads="1"/>
          </p:cNvSpPr>
          <p:nvPr/>
        </p:nvSpPr>
        <p:spPr bwMode="auto">
          <a:xfrm>
            <a:off x="609600" y="838200"/>
            <a:ext cx="8183563" cy="2529923"/>
          </a:xfrm>
          <a:prstGeom prst="rect">
            <a:avLst/>
          </a:prstGeom>
          <a:noFill/>
          <a:ln w="9525">
            <a:noFill/>
            <a:miter lim="800000"/>
            <a:headEnd/>
            <a:tailEnd/>
          </a:ln>
          <a:effectLst/>
        </p:spPr>
        <p:txBody>
          <a:bodyPr wrap="square">
            <a:spAutoFit/>
          </a:bodyPr>
          <a:lstStyle/>
          <a:p>
            <a:pPr>
              <a:lnSpc>
                <a:spcPct val="110000"/>
              </a:lnSpc>
            </a:pPr>
            <a:r>
              <a:rPr lang="sr-Cyrl-RS" altLang="en-US" sz="2400" b="1" dirty="0"/>
              <a:t>Пацијент</a:t>
            </a:r>
            <a:endParaRPr lang="sr-Cyrl-RS" altLang="en-US" sz="2000" dirty="0"/>
          </a:p>
          <a:p>
            <a:pPr>
              <a:lnSpc>
                <a:spcPct val="110000"/>
              </a:lnSpc>
            </a:pPr>
            <a:endParaRPr lang="sr-Cyrl-RS" altLang="en-US" sz="2000" dirty="0"/>
          </a:p>
          <a:p>
            <a:pPr>
              <a:lnSpc>
                <a:spcPct val="110000"/>
              </a:lnSpc>
            </a:pPr>
            <a:r>
              <a:rPr lang="sr-Cyrl-RS" altLang="en-US" sz="2000" dirty="0"/>
              <a:t>Након месец дана примењене терапије код пацијенткиње Н.Н. је дошло до клиничког побољшања и до регресије промена на компјутеризованој томографији. У то време пацијенткиња Н.Н. није имала друге опортунистичке инфекције, касније су се развиле друге опортунистичке инфекције, егзитирала је 2002 године.</a:t>
            </a:r>
            <a:endParaRPr lang="en-US" altLang="en-US" sz="2000" dirty="0"/>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a:xfrm>
            <a:off x="685800" y="381000"/>
            <a:ext cx="7772400" cy="731838"/>
          </a:xfrm>
          <a:solidFill>
            <a:schemeClr val="bg1"/>
          </a:solidFill>
        </p:spPr>
        <p:style>
          <a:lnRef idx="0">
            <a:scrgbClr r="0" g="0" b="0"/>
          </a:lnRef>
          <a:fillRef idx="1003">
            <a:schemeClr val="lt1"/>
          </a:fillRef>
          <a:effectRef idx="0">
            <a:scrgbClr r="0" g="0" b="0"/>
          </a:effectRef>
          <a:fontRef idx="major"/>
        </p:style>
        <p:txBody>
          <a:bodyPr/>
          <a:lstStyle/>
          <a:p>
            <a:pPr eaLnBrk="1" hangingPunct="1">
              <a:defRPr/>
            </a:pPr>
            <a:r>
              <a:rPr lang="sr-Cyrl-RS" sz="3200" dirty="0"/>
              <a:t>Шта је </a:t>
            </a:r>
            <a:r>
              <a:rPr lang="sr-Latn-RS" sz="3200" dirty="0"/>
              <a:t>HIV</a:t>
            </a:r>
            <a:r>
              <a:rPr lang="en-US" sz="3200" dirty="0"/>
              <a:t>?</a:t>
            </a:r>
          </a:p>
        </p:txBody>
      </p:sp>
      <p:sp>
        <p:nvSpPr>
          <p:cNvPr id="9219" name="Content Placeholder 2"/>
          <p:cNvSpPr>
            <a:spLocks noGrp="1"/>
          </p:cNvSpPr>
          <p:nvPr>
            <p:ph sz="quarter" idx="1"/>
          </p:nvPr>
        </p:nvSpPr>
        <p:spPr>
          <a:xfrm>
            <a:off x="685800" y="1676400"/>
            <a:ext cx="5410200" cy="5029200"/>
          </a:xfrm>
          <a:solidFill>
            <a:schemeClr val="bg1"/>
          </a:solidFill>
        </p:spPr>
        <p:style>
          <a:lnRef idx="0">
            <a:scrgbClr r="0" g="0" b="0"/>
          </a:lnRef>
          <a:fillRef idx="1001">
            <a:schemeClr val="lt2"/>
          </a:fillRef>
          <a:effectRef idx="0">
            <a:scrgbClr r="0" g="0" b="0"/>
          </a:effectRef>
          <a:fontRef idx="major"/>
        </p:style>
        <p:txBody>
          <a:bodyPr rtlCol="0">
            <a:normAutofit/>
          </a:bodyPr>
          <a:lstStyle/>
          <a:p>
            <a:pPr marL="274320" indent="-274320" eaLnBrk="1" fontAlgn="auto" hangingPunct="1">
              <a:spcBef>
                <a:spcPts val="580"/>
              </a:spcBef>
              <a:spcAft>
                <a:spcPts val="0"/>
              </a:spcAft>
              <a:buNone/>
              <a:defRPr/>
            </a:pPr>
            <a:r>
              <a:rPr lang="sr-Cyrl-RS" sz="2000" dirty="0">
                <a:cs typeface="Tahoma" pitchFamily="34" charset="0"/>
              </a:rPr>
              <a:t>-  </a:t>
            </a:r>
            <a:r>
              <a:rPr lang="en-US" sz="2000" dirty="0">
                <a:cs typeface="Tahoma" pitchFamily="34" charset="0"/>
              </a:rPr>
              <a:t>HIV </a:t>
            </a:r>
            <a:r>
              <a:rPr lang="sr-Cyrl-RS" sz="2000" dirty="0">
                <a:cs typeface="Tahoma" pitchFamily="34" charset="0"/>
              </a:rPr>
              <a:t>- вирус хумане имунодефицијенције</a:t>
            </a:r>
          </a:p>
          <a:p>
            <a:pPr marL="274320" indent="-274320" eaLnBrk="1" fontAlgn="auto" hangingPunct="1">
              <a:spcBef>
                <a:spcPts val="580"/>
              </a:spcBef>
              <a:spcAft>
                <a:spcPts val="0"/>
              </a:spcAft>
              <a:buFont typeface="Arial" charset="0"/>
              <a:buNone/>
              <a:defRPr/>
            </a:pPr>
            <a:endParaRPr lang="sr-Cyrl-RS" sz="2000" dirty="0">
              <a:cs typeface="Tahoma" pitchFamily="34" charset="0"/>
            </a:endParaRPr>
          </a:p>
          <a:p>
            <a:pPr marL="274320" indent="-274320" eaLnBrk="1" fontAlgn="auto" hangingPunct="1">
              <a:spcBef>
                <a:spcPts val="580"/>
              </a:spcBef>
              <a:spcAft>
                <a:spcPts val="0"/>
              </a:spcAft>
              <a:buNone/>
              <a:defRPr/>
            </a:pPr>
            <a:r>
              <a:rPr lang="sr-Cyrl-RS" sz="2000" dirty="0">
                <a:cs typeface="Tahoma" pitchFamily="34" charset="0"/>
              </a:rPr>
              <a:t>-  Преноси се преко специфичних телесних течности</a:t>
            </a:r>
          </a:p>
          <a:p>
            <a:pPr marL="274320" indent="-274320" eaLnBrk="1" fontAlgn="auto" hangingPunct="1">
              <a:spcBef>
                <a:spcPts val="580"/>
              </a:spcBef>
              <a:spcAft>
                <a:spcPts val="0"/>
              </a:spcAft>
              <a:buFont typeface="Arial" charset="0"/>
              <a:buNone/>
              <a:defRPr/>
            </a:pPr>
            <a:endParaRPr lang="sr-Cyrl-RS" sz="2000" dirty="0">
              <a:cs typeface="Tahoma" pitchFamily="34" charset="0"/>
            </a:endParaRPr>
          </a:p>
          <a:p>
            <a:pPr marL="274320" indent="-274320" eaLnBrk="1" fontAlgn="auto" hangingPunct="1">
              <a:spcBef>
                <a:spcPts val="580"/>
              </a:spcBef>
              <a:spcAft>
                <a:spcPts val="0"/>
              </a:spcAft>
              <a:buNone/>
              <a:defRPr/>
            </a:pPr>
            <a:r>
              <a:rPr lang="sr-Cyrl-RS" sz="2000" dirty="0"/>
              <a:t>-  </a:t>
            </a:r>
            <a:r>
              <a:rPr lang="en-US" sz="2000" dirty="0"/>
              <a:t>HIV </a:t>
            </a:r>
            <a:r>
              <a:rPr lang="sr-Cyrl-CS" sz="2000" dirty="0"/>
              <a:t>вирус</a:t>
            </a:r>
            <a:r>
              <a:rPr lang="en-US" sz="2000" dirty="0"/>
              <a:t> </a:t>
            </a:r>
            <a:r>
              <a:rPr lang="sr-Cyrl-CS" sz="2000" dirty="0"/>
              <a:t>по</a:t>
            </a:r>
            <a:r>
              <a:rPr lang="sr-Cyrl-RS" sz="2000" dirty="0"/>
              <a:t>с</a:t>
            </a:r>
            <a:r>
              <a:rPr lang="sr-Cyrl-CS" sz="2000" dirty="0"/>
              <a:t>ед</a:t>
            </a:r>
            <a:r>
              <a:rPr lang="sr-Cyrl-RS" sz="2000" dirty="0"/>
              <a:t>у</a:t>
            </a:r>
            <a:r>
              <a:rPr lang="sr-Cyrl-CS" sz="2000" dirty="0"/>
              <a:t>ј</a:t>
            </a:r>
            <a:r>
              <a:rPr lang="en-US" sz="2000" dirty="0"/>
              <a:t>e </a:t>
            </a:r>
            <a:r>
              <a:rPr lang="sr-Cyrl-CS" sz="2000" dirty="0"/>
              <a:t>т</a:t>
            </a:r>
            <a:r>
              <a:rPr lang="sr-Cyrl-RS" sz="2000" dirty="0"/>
              <a:t>р</a:t>
            </a:r>
            <a:r>
              <a:rPr lang="sr-Cyrl-CS" sz="2000" dirty="0"/>
              <a:t>опизам</a:t>
            </a:r>
            <a:r>
              <a:rPr lang="en-US" sz="2000" dirty="0"/>
              <a:t> </a:t>
            </a:r>
            <a:r>
              <a:rPr lang="sr-Cyrl-CS" sz="2000" dirty="0"/>
              <a:t>за</a:t>
            </a:r>
            <a:r>
              <a:rPr lang="en-US" sz="2000" dirty="0"/>
              <a:t> CD4</a:t>
            </a:r>
            <a:r>
              <a:rPr lang="en-US" sz="2000" baseline="30000" dirty="0"/>
              <a:t>+</a:t>
            </a:r>
            <a:r>
              <a:rPr lang="en-US" sz="2000" dirty="0"/>
              <a:t> T </a:t>
            </a:r>
            <a:r>
              <a:rPr lang="sr-Cyrl-CS" sz="2000" dirty="0"/>
              <a:t>лимфоците</a:t>
            </a:r>
            <a:r>
              <a:rPr lang="en-US" sz="2000" dirty="0"/>
              <a:t> </a:t>
            </a:r>
            <a:r>
              <a:rPr lang="sr-Cyrl-CS" sz="2000" dirty="0"/>
              <a:t>које</a:t>
            </a:r>
            <a:r>
              <a:rPr lang="en-US" sz="2000" dirty="0"/>
              <a:t> </a:t>
            </a:r>
            <a:r>
              <a:rPr lang="sr-Cyrl-CS" sz="2000" dirty="0"/>
              <a:t>постеп</a:t>
            </a:r>
            <a:r>
              <a:rPr lang="en-US" sz="2000" dirty="0"/>
              <a:t>e</a:t>
            </a:r>
            <a:r>
              <a:rPr lang="sr-Cyrl-CS" sz="2000" dirty="0"/>
              <a:t>н</a:t>
            </a:r>
            <a:r>
              <a:rPr lang="en-US" sz="2000" dirty="0"/>
              <a:t>o </a:t>
            </a:r>
            <a:r>
              <a:rPr lang="sr-Cyrl-CS" sz="2000" dirty="0"/>
              <a:t>уништава</a:t>
            </a:r>
            <a:r>
              <a:rPr lang="en-US" sz="2000" dirty="0"/>
              <a:t> </a:t>
            </a:r>
            <a:r>
              <a:rPr lang="sr-Cyrl-CS" sz="2000" dirty="0"/>
              <a:t>што</a:t>
            </a:r>
            <a:r>
              <a:rPr lang="en-US" sz="2000" dirty="0"/>
              <a:t> </a:t>
            </a:r>
            <a:r>
              <a:rPr lang="sr-Cyrl-CS" sz="2000" dirty="0"/>
              <a:t>в</a:t>
            </a:r>
            <a:r>
              <a:rPr lang="en-US" sz="2000" dirty="0"/>
              <a:t>o</a:t>
            </a:r>
            <a:r>
              <a:rPr lang="sr-Cyrl-CS" sz="2000" dirty="0"/>
              <a:t>ди</a:t>
            </a:r>
            <a:r>
              <a:rPr lang="en-US" sz="2000" dirty="0"/>
              <a:t> </a:t>
            </a:r>
            <a:r>
              <a:rPr lang="sr-Cyrl-CS" sz="2000" dirty="0"/>
              <a:t>слабљ</a:t>
            </a:r>
            <a:r>
              <a:rPr lang="en-US" sz="2000" dirty="0"/>
              <a:t>e</a:t>
            </a:r>
            <a:r>
              <a:rPr lang="sr-Cyrl-CS" sz="2000" dirty="0"/>
              <a:t>њу</a:t>
            </a:r>
            <a:r>
              <a:rPr lang="en-US" sz="2000" dirty="0"/>
              <a:t> </a:t>
            </a:r>
            <a:r>
              <a:rPr lang="sr-Cyrl-CS" sz="2000" dirty="0"/>
              <a:t>имунског</a:t>
            </a:r>
            <a:r>
              <a:rPr lang="en-US" sz="2000" dirty="0"/>
              <a:t> </a:t>
            </a:r>
            <a:r>
              <a:rPr lang="sr-Cyrl-CS" sz="2000" dirty="0"/>
              <a:t>система</a:t>
            </a:r>
            <a:r>
              <a:rPr lang="en-US" sz="2000" dirty="0"/>
              <a:t> </a:t>
            </a:r>
            <a:r>
              <a:rPr lang="sr-Cyrl-CS" sz="2000" dirty="0"/>
              <a:t>и</a:t>
            </a:r>
            <a:r>
              <a:rPr lang="en-US" sz="2000" dirty="0"/>
              <a:t> </a:t>
            </a:r>
            <a:r>
              <a:rPr lang="sr-Cyrl-CS" sz="2000" dirty="0"/>
              <a:t>развоју</a:t>
            </a:r>
            <a:r>
              <a:rPr lang="en-US" sz="2000" dirty="0"/>
              <a:t> </a:t>
            </a:r>
            <a:r>
              <a:rPr lang="sr-Cyrl-CS" sz="2000" dirty="0"/>
              <a:t>имунодефицијенције</a:t>
            </a:r>
          </a:p>
          <a:p>
            <a:pPr marL="274320" indent="-274320" eaLnBrk="1" fontAlgn="auto" hangingPunct="1">
              <a:spcBef>
                <a:spcPts val="580"/>
              </a:spcBef>
              <a:spcAft>
                <a:spcPts val="0"/>
              </a:spcAft>
              <a:buFont typeface="Arial" charset="0"/>
              <a:buNone/>
              <a:defRPr/>
            </a:pPr>
            <a:endParaRPr lang="sr-Cyrl-RS" sz="2000" dirty="0"/>
          </a:p>
          <a:p>
            <a:pPr marL="274320" indent="-274320" eaLnBrk="1" fontAlgn="auto" hangingPunct="1">
              <a:spcBef>
                <a:spcPts val="580"/>
              </a:spcBef>
              <a:spcAft>
                <a:spcPts val="0"/>
              </a:spcAft>
              <a:buNone/>
              <a:defRPr/>
            </a:pPr>
            <a:r>
              <a:rPr lang="sr-Cyrl-CS" sz="2000" dirty="0"/>
              <a:t>-  Терминални</a:t>
            </a:r>
            <a:r>
              <a:rPr lang="en-US" sz="2000" dirty="0"/>
              <a:t> </a:t>
            </a:r>
            <a:r>
              <a:rPr lang="sr-Cyrl-CS" sz="2000" dirty="0"/>
              <a:t>стадијум</a:t>
            </a:r>
            <a:r>
              <a:rPr lang="en-US" sz="2000" dirty="0"/>
              <a:t> HIV </a:t>
            </a:r>
            <a:r>
              <a:rPr lang="sr-Cyrl-CS" sz="2000" dirty="0"/>
              <a:t>инфекције</a:t>
            </a:r>
            <a:r>
              <a:rPr lang="en-US" sz="2000" dirty="0"/>
              <a:t> </a:t>
            </a:r>
            <a:r>
              <a:rPr lang="sr-Cyrl-CS" sz="2000" dirty="0"/>
              <a:t>назива</a:t>
            </a:r>
            <a:r>
              <a:rPr lang="en-US" sz="2000" dirty="0"/>
              <a:t> </a:t>
            </a:r>
            <a:r>
              <a:rPr lang="sr-Cyrl-CS" sz="2000" dirty="0"/>
              <a:t>се</a:t>
            </a:r>
            <a:r>
              <a:rPr lang="en-US" sz="2000" dirty="0"/>
              <a:t> </a:t>
            </a:r>
            <a:r>
              <a:rPr lang="sr-Cyrl-CS" sz="2000" dirty="0"/>
              <a:t>синдром</a:t>
            </a:r>
            <a:r>
              <a:rPr lang="en-US" sz="2000" dirty="0"/>
              <a:t> </a:t>
            </a:r>
            <a:r>
              <a:rPr lang="sr-Cyrl-CS" sz="2000" dirty="0"/>
              <a:t>стечене</a:t>
            </a:r>
            <a:r>
              <a:rPr lang="en-US" sz="2000" dirty="0"/>
              <a:t> </a:t>
            </a:r>
            <a:r>
              <a:rPr lang="sr-Cyrl-CS" sz="2000" dirty="0"/>
              <a:t>имунодефицијенциј</a:t>
            </a:r>
            <a:r>
              <a:rPr lang="en-US" sz="2000" dirty="0"/>
              <a:t>e (AIDS, eng. “</a:t>
            </a:r>
            <a:r>
              <a:rPr lang="en-US" sz="2000" i="1" dirty="0"/>
              <a:t>acquired immunodeficiency syndrome</a:t>
            </a:r>
            <a:r>
              <a:rPr lang="en-US" sz="2000" dirty="0"/>
              <a:t>”)</a:t>
            </a:r>
          </a:p>
          <a:p>
            <a:pPr marL="274320" indent="-274320" eaLnBrk="1" fontAlgn="auto" hangingPunct="1">
              <a:spcBef>
                <a:spcPts val="580"/>
              </a:spcBef>
              <a:spcAft>
                <a:spcPts val="0"/>
              </a:spcAft>
              <a:buFont typeface="Wingdings 2"/>
              <a:buChar char=""/>
              <a:defRPr/>
            </a:pPr>
            <a:endParaRPr lang="en-US" sz="2400" dirty="0">
              <a:latin typeface="Cambria" pitchFamily="18" charset="0"/>
              <a:cs typeface="Tahoma" pitchFamily="34" charset="0"/>
            </a:endParaRPr>
          </a:p>
        </p:txBody>
      </p:sp>
      <p:pic>
        <p:nvPicPr>
          <p:cNvPr id="4100" name="Picture 2" descr="D:\AIDS\FUO and HIV\aids1.jpg"/>
          <p:cNvPicPr>
            <a:picLocks noGrp="1" noChangeAspect="1" noChangeArrowheads="1"/>
          </p:cNvPicPr>
          <p:nvPr>
            <p:ph sz="quarter" idx="2"/>
          </p:nvPr>
        </p:nvPicPr>
        <p:blipFill>
          <a:blip r:embed="rId2" cstate="print"/>
          <a:srcRect/>
          <a:stretch>
            <a:fillRect/>
          </a:stretch>
        </p:blipFill>
        <p:spPr>
          <a:xfrm>
            <a:off x="6400800" y="2667000"/>
            <a:ext cx="2381250" cy="1924050"/>
          </a:xfrm>
          <a:prstGeom prst="roundRect">
            <a:avLst>
              <a:gd name="adj" fmla="val 16667"/>
            </a:avLst>
          </a:prstGeom>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cSld>
  <p:clrMapOvr>
    <a:masterClrMapping/>
  </p:clrMapOvr>
  <p:transition/>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fld id="{54623A71-6A83-4373-8E16-6F2B0AD2A079}" type="slidenum">
              <a:rPr lang="en-US"/>
              <a:pPr>
                <a:defRPr/>
              </a:pPr>
              <a:t>64</a:t>
            </a:fld>
            <a:endParaRPr lang="en-US" sz="1400">
              <a:latin typeface="Arial" charset="0"/>
            </a:endParaRPr>
          </a:p>
        </p:txBody>
      </p:sp>
      <p:sp>
        <p:nvSpPr>
          <p:cNvPr id="5123" name="Rectangle 2"/>
          <p:cNvSpPr>
            <a:spLocks noChangeArrowheads="1"/>
          </p:cNvSpPr>
          <p:nvPr/>
        </p:nvSpPr>
        <p:spPr bwMode="auto">
          <a:xfrm>
            <a:off x="533400" y="1371600"/>
            <a:ext cx="8077200" cy="2677656"/>
          </a:xfrm>
          <a:prstGeom prst="rect">
            <a:avLst/>
          </a:prstGeom>
          <a:blipFill>
            <a:blip r:embed="rId2" cstate="print"/>
            <a:tile tx="0" ty="0" sx="100000" sy="100000" flip="none" algn="tl"/>
          </a:blipFill>
          <a:ln w="9525">
            <a:noFill/>
            <a:miter lim="800000"/>
            <a:headEnd/>
            <a:tailEnd/>
          </a:ln>
        </p:spPr>
        <p:style>
          <a:lnRef idx="0">
            <a:scrgbClr r="0" g="0" b="0"/>
          </a:lnRef>
          <a:fillRef idx="1001">
            <a:schemeClr val="lt2"/>
          </a:fillRef>
          <a:effectRef idx="0">
            <a:scrgbClr r="0" g="0" b="0"/>
          </a:effectRef>
          <a:fontRef idx="major"/>
        </p:style>
        <p:txBody>
          <a:bodyPr>
            <a:spAutoFit/>
          </a:bodyPr>
          <a:lstStyle/>
          <a:p>
            <a:pPr marL="342900" indent="-342900">
              <a:lnSpc>
                <a:spcPct val="140000"/>
              </a:lnSpc>
              <a:defRPr/>
            </a:pPr>
            <a:r>
              <a:rPr lang="hr-HR" sz="2400" b="1" dirty="0"/>
              <a:t>ИСТОРИЈАТ</a:t>
            </a:r>
          </a:p>
          <a:p>
            <a:pPr marL="342900" indent="-342900">
              <a:lnSpc>
                <a:spcPct val="140000"/>
              </a:lnSpc>
              <a:defRPr/>
            </a:pPr>
            <a:endParaRPr lang="hr-HR" sz="2000" b="1" dirty="0"/>
          </a:p>
          <a:p>
            <a:pPr marL="342900" indent="-342900">
              <a:lnSpc>
                <a:spcPct val="140000"/>
              </a:lnSpc>
              <a:defRPr/>
            </a:pPr>
            <a:r>
              <a:rPr lang="hr-HR" sz="2000" dirty="0"/>
              <a:t>198</a:t>
            </a:r>
            <a:r>
              <a:rPr lang="en-US" sz="2000" dirty="0"/>
              <a:t>1</a:t>
            </a:r>
            <a:r>
              <a:rPr lang="hr-HR" sz="2000" dirty="0"/>
              <a:t>. - </a:t>
            </a:r>
            <a:r>
              <a:rPr lang="hr-HR" sz="2000" b="1" dirty="0"/>
              <a:t>GRID</a:t>
            </a:r>
            <a:r>
              <a:rPr lang="hr-HR" sz="2000" dirty="0"/>
              <a:t> (</a:t>
            </a:r>
            <a:r>
              <a:rPr lang="hr-HR" sz="2000" b="1" dirty="0"/>
              <a:t>G</a:t>
            </a:r>
            <a:r>
              <a:rPr lang="hr-HR" sz="2000" dirty="0"/>
              <a:t>ay</a:t>
            </a:r>
            <a:r>
              <a:rPr lang="hr-HR" sz="2000" b="1" dirty="0"/>
              <a:t> R</a:t>
            </a:r>
            <a:r>
              <a:rPr lang="hr-HR" sz="2000" dirty="0"/>
              <a:t>elated </a:t>
            </a:r>
            <a:r>
              <a:rPr lang="hr-HR" sz="2000" b="1" dirty="0"/>
              <a:t>I</a:t>
            </a:r>
            <a:r>
              <a:rPr lang="hr-HR" sz="2000" dirty="0"/>
              <a:t>mmuno</a:t>
            </a:r>
            <a:r>
              <a:rPr lang="hr-HR" sz="2000" b="1" dirty="0"/>
              <a:t>d</a:t>
            </a:r>
            <a:r>
              <a:rPr lang="hr-HR" sz="2000" dirty="0"/>
              <a:t>eficiency),</a:t>
            </a:r>
          </a:p>
          <a:p>
            <a:pPr marL="342900" indent="-342900">
              <a:lnSpc>
                <a:spcPct val="140000"/>
              </a:lnSpc>
              <a:defRPr/>
            </a:pPr>
            <a:r>
              <a:rPr lang="hr-HR" sz="2000" dirty="0"/>
              <a:t>1984. - </a:t>
            </a:r>
            <a:r>
              <a:rPr lang="hr-HR" sz="2000" b="1" dirty="0"/>
              <a:t>AIDS</a:t>
            </a:r>
            <a:r>
              <a:rPr lang="hr-HR" sz="2000" dirty="0"/>
              <a:t> (</a:t>
            </a:r>
            <a:r>
              <a:rPr lang="hr-HR" sz="2000" b="1" dirty="0"/>
              <a:t>A</a:t>
            </a:r>
            <a:r>
              <a:rPr lang="hr-HR" sz="2000" dirty="0"/>
              <a:t>cqvired </a:t>
            </a:r>
            <a:r>
              <a:rPr lang="hr-HR" sz="2000" b="1" dirty="0"/>
              <a:t>I</a:t>
            </a:r>
            <a:r>
              <a:rPr lang="hr-HR" sz="2000" dirty="0"/>
              <a:t>mmunodeficiency </a:t>
            </a:r>
            <a:r>
              <a:rPr lang="hr-HR" sz="2000" b="1" dirty="0"/>
              <a:t>S</a:t>
            </a:r>
            <a:r>
              <a:rPr lang="hr-HR" sz="2000" dirty="0"/>
              <a:t>indrom).</a:t>
            </a:r>
          </a:p>
          <a:p>
            <a:pPr marL="342900" indent="-342900">
              <a:lnSpc>
                <a:spcPct val="140000"/>
              </a:lnSpc>
              <a:defRPr/>
            </a:pPr>
            <a:endParaRPr lang="hr-HR" sz="1800" dirty="0"/>
          </a:p>
          <a:p>
            <a:pPr marL="342900" indent="-342900">
              <a:lnSpc>
                <a:spcPct val="140000"/>
              </a:lnSpc>
              <a:defRPr/>
            </a:pPr>
            <a:endParaRPr lang="hr-HR" sz="1800" dirty="0"/>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4"/>
          <p:cNvSpPr>
            <a:spLocks noGrp="1"/>
          </p:cNvSpPr>
          <p:nvPr>
            <p:ph type="sldNum" sz="quarter" idx="12"/>
          </p:nvPr>
        </p:nvSpPr>
        <p:spPr/>
        <p:txBody>
          <a:bodyPr>
            <a:normAutofit/>
          </a:bodyPr>
          <a:lstStyle/>
          <a:p>
            <a:pPr>
              <a:defRPr/>
            </a:pPr>
            <a:fld id="{7A931329-FE98-44EB-AF13-E4CF6C4C990D}" type="slidenum">
              <a:rPr lang="en-US"/>
              <a:pPr>
                <a:defRPr/>
              </a:pPr>
              <a:t>65</a:t>
            </a:fld>
            <a:endParaRPr lang="en-US"/>
          </a:p>
        </p:txBody>
      </p:sp>
      <p:sp>
        <p:nvSpPr>
          <p:cNvPr id="15363" name="Rectangle 8"/>
          <p:cNvSpPr>
            <a:spLocks noChangeArrowheads="1"/>
          </p:cNvSpPr>
          <p:nvPr/>
        </p:nvSpPr>
        <p:spPr bwMode="auto">
          <a:xfrm>
            <a:off x="2209800" y="381000"/>
            <a:ext cx="4800600" cy="461665"/>
          </a:xfrm>
          <a:prstGeom prst="rect">
            <a:avLst/>
          </a:prstGeom>
          <a:solidFill>
            <a:schemeClr val="bg1"/>
          </a:solidFill>
          <a:ln w="9525">
            <a:noFill/>
            <a:miter lim="800000"/>
            <a:headEnd/>
            <a:tailEnd/>
          </a:ln>
        </p:spPr>
        <p:style>
          <a:lnRef idx="0">
            <a:scrgbClr r="0" g="0" b="0"/>
          </a:lnRef>
          <a:fillRef idx="1003">
            <a:schemeClr val="lt1"/>
          </a:fillRef>
          <a:effectRef idx="0">
            <a:scrgbClr r="0" g="0" b="0"/>
          </a:effectRef>
          <a:fontRef idx="major"/>
        </p:style>
        <p:txBody>
          <a:bodyPr wrap="square" anchor="ctr">
            <a:spAutoFit/>
          </a:bodyPr>
          <a:lstStyle/>
          <a:p>
            <a:pPr algn="ctr" eaLnBrk="1" hangingPunct="1">
              <a:defRPr/>
            </a:pPr>
            <a:r>
              <a:rPr lang="hr-HR" sz="2400" b="1" dirty="0"/>
              <a:t>Епидемиологија</a:t>
            </a:r>
          </a:p>
        </p:txBody>
      </p:sp>
      <p:sp>
        <p:nvSpPr>
          <p:cNvPr id="15364" name="Text Box 9"/>
          <p:cNvSpPr txBox="1">
            <a:spLocks noChangeArrowheads="1"/>
          </p:cNvSpPr>
          <p:nvPr/>
        </p:nvSpPr>
        <p:spPr bwMode="auto">
          <a:xfrm>
            <a:off x="381000" y="1676400"/>
            <a:ext cx="4191000" cy="3477875"/>
          </a:xfrm>
          <a:prstGeom prst="rect">
            <a:avLst/>
          </a:prstGeom>
          <a:solidFill>
            <a:schemeClr val="bg1"/>
          </a:solidFill>
          <a:ln w="9525">
            <a:noFill/>
            <a:miter lim="800000"/>
            <a:headEnd/>
            <a:tailEnd/>
          </a:ln>
        </p:spPr>
        <p:style>
          <a:lnRef idx="0">
            <a:scrgbClr r="0" g="0" b="0"/>
          </a:lnRef>
          <a:fillRef idx="1001">
            <a:schemeClr val="lt2"/>
          </a:fillRef>
          <a:effectRef idx="0">
            <a:scrgbClr r="0" g="0" b="0"/>
          </a:effectRef>
          <a:fontRef idx="major"/>
        </p:style>
        <p:txBody>
          <a:bodyPr>
            <a:spAutoFit/>
          </a:bodyPr>
          <a:lstStyle/>
          <a:p>
            <a:pPr>
              <a:defRPr/>
            </a:pPr>
            <a:r>
              <a:rPr lang="hr-HR" sz="2000" dirty="0"/>
              <a:t>Резервоар H</a:t>
            </a:r>
            <a:r>
              <a:rPr lang="en-US" sz="2000" dirty="0"/>
              <a:t>I</a:t>
            </a:r>
            <a:r>
              <a:rPr lang="hr-HR" sz="2000" dirty="0"/>
              <a:t>V-а и извор инфекције је </a:t>
            </a:r>
            <a:r>
              <a:rPr lang="en-US" sz="2000" b="1" i="1" dirty="0">
                <a:solidFill>
                  <a:srgbClr val="C00000"/>
                </a:solidFill>
              </a:rPr>
              <a:t>HIV</a:t>
            </a:r>
            <a:r>
              <a:rPr lang="hr-HR" sz="2000" b="1" i="1" dirty="0">
                <a:solidFill>
                  <a:srgbClr val="C00000"/>
                </a:solidFill>
              </a:rPr>
              <a:t>-ом инфициран човек </a:t>
            </a:r>
            <a:endParaRPr lang="hr-HR" sz="2000" b="1" dirty="0">
              <a:solidFill>
                <a:srgbClr val="C00000"/>
              </a:solidFill>
            </a:endParaRPr>
          </a:p>
          <a:p>
            <a:pPr>
              <a:defRPr/>
            </a:pPr>
            <a:endParaRPr lang="hr-HR" sz="2000" dirty="0"/>
          </a:p>
          <a:p>
            <a:pPr>
              <a:defRPr/>
            </a:pPr>
            <a:r>
              <a:rPr lang="hr-HR" sz="2000" dirty="0"/>
              <a:t>HIV је доказан у: </a:t>
            </a:r>
          </a:p>
          <a:p>
            <a:pPr>
              <a:buFontTx/>
              <a:buChar char="•"/>
              <a:defRPr/>
            </a:pPr>
            <a:r>
              <a:rPr lang="hr-HR" sz="2000" dirty="0">
                <a:solidFill>
                  <a:srgbClr val="C00000"/>
                </a:solidFill>
              </a:rPr>
              <a:t> крви</a:t>
            </a:r>
          </a:p>
          <a:p>
            <a:pPr>
              <a:buFontTx/>
              <a:buChar char="•"/>
              <a:defRPr/>
            </a:pPr>
            <a:r>
              <a:rPr lang="hr-HR" sz="2000" dirty="0">
                <a:solidFill>
                  <a:srgbClr val="C00000"/>
                </a:solidFill>
              </a:rPr>
              <a:t> сперми</a:t>
            </a:r>
          </a:p>
          <a:p>
            <a:pPr>
              <a:buFontTx/>
              <a:buChar char="•"/>
              <a:defRPr/>
            </a:pPr>
            <a:r>
              <a:rPr lang="hr-HR" sz="2000" dirty="0"/>
              <a:t> сузама</a:t>
            </a:r>
          </a:p>
          <a:p>
            <a:pPr>
              <a:buFontTx/>
              <a:buChar char="•"/>
              <a:defRPr/>
            </a:pPr>
            <a:r>
              <a:rPr lang="hr-HR" sz="2000" dirty="0"/>
              <a:t> пљувачки</a:t>
            </a:r>
          </a:p>
          <a:p>
            <a:pPr>
              <a:buFontTx/>
              <a:buChar char="•"/>
              <a:defRPr/>
            </a:pPr>
            <a:r>
              <a:rPr lang="hr-HR" sz="2000" dirty="0"/>
              <a:t> </a:t>
            </a:r>
            <a:r>
              <a:rPr lang="hr-HR" sz="2000" dirty="0">
                <a:solidFill>
                  <a:srgbClr val="C00000"/>
                </a:solidFill>
              </a:rPr>
              <a:t>мајчином млеку</a:t>
            </a:r>
            <a:endParaRPr lang="hr-HR" sz="2000" dirty="0"/>
          </a:p>
          <a:p>
            <a:pPr>
              <a:buFontTx/>
              <a:buChar char="•"/>
              <a:defRPr/>
            </a:pPr>
            <a:r>
              <a:rPr lang="hr-HR" sz="2000" dirty="0"/>
              <a:t> </a:t>
            </a:r>
            <a:r>
              <a:rPr lang="hr-HR" sz="2000" dirty="0">
                <a:solidFill>
                  <a:srgbClr val="C00000"/>
                </a:solidFill>
              </a:rPr>
              <a:t>вагиналном секрету</a:t>
            </a:r>
          </a:p>
          <a:p>
            <a:pPr>
              <a:buFontTx/>
              <a:buChar char="•"/>
              <a:defRPr/>
            </a:pPr>
            <a:r>
              <a:rPr lang="hr-HR" sz="2000" dirty="0">
                <a:solidFill>
                  <a:srgbClr val="C00000"/>
                </a:solidFill>
              </a:rPr>
              <a:t> ликвору</a:t>
            </a:r>
            <a:endParaRPr lang="en-US" sz="2000" dirty="0">
              <a:solidFill>
                <a:srgbClr val="C00000"/>
              </a:solidFill>
            </a:endParaRPr>
          </a:p>
        </p:txBody>
      </p:sp>
      <p:sp>
        <p:nvSpPr>
          <p:cNvPr id="15365" name="Text Box 10"/>
          <p:cNvSpPr txBox="1">
            <a:spLocks noChangeArrowheads="1"/>
          </p:cNvSpPr>
          <p:nvPr/>
        </p:nvSpPr>
        <p:spPr bwMode="auto">
          <a:xfrm>
            <a:off x="5105400" y="1676400"/>
            <a:ext cx="3138488" cy="4108450"/>
          </a:xfrm>
          <a:prstGeom prst="rect">
            <a:avLst/>
          </a:prstGeom>
          <a:solidFill>
            <a:schemeClr val="bg1"/>
          </a:solidFill>
          <a:ln w="9525">
            <a:noFill/>
            <a:miter lim="800000"/>
            <a:headEnd/>
            <a:tailEnd/>
          </a:ln>
        </p:spPr>
        <p:style>
          <a:lnRef idx="0">
            <a:scrgbClr r="0" g="0" b="0"/>
          </a:lnRef>
          <a:fillRef idx="1001">
            <a:schemeClr val="lt2"/>
          </a:fillRef>
          <a:effectRef idx="0">
            <a:scrgbClr r="0" g="0" b="0"/>
          </a:effectRef>
          <a:fontRef idx="major"/>
        </p:style>
        <p:txBody>
          <a:bodyPr>
            <a:spAutoFit/>
          </a:bodyPr>
          <a:lstStyle/>
          <a:p>
            <a:pPr>
              <a:spcBef>
                <a:spcPct val="50000"/>
              </a:spcBef>
              <a:defRPr/>
            </a:pPr>
            <a:r>
              <a:rPr lang="sr-Cyrl-CS" sz="2000" dirty="0"/>
              <a:t>Телесне течности путем којих се може пренети </a:t>
            </a:r>
            <a:r>
              <a:rPr lang="sr-Latn-CS" sz="2000" dirty="0"/>
              <a:t>HIV </a:t>
            </a:r>
            <a:r>
              <a:rPr lang="sr-Cyrl-CS" sz="2000" dirty="0"/>
              <a:t>су:</a:t>
            </a:r>
          </a:p>
          <a:p>
            <a:pPr>
              <a:lnSpc>
                <a:spcPct val="90000"/>
              </a:lnSpc>
              <a:spcBef>
                <a:spcPct val="50000"/>
              </a:spcBef>
              <a:buFontTx/>
              <a:buChar char="•"/>
              <a:defRPr/>
            </a:pPr>
            <a:r>
              <a:rPr lang="sr-Cyrl-CS" sz="2000" dirty="0"/>
              <a:t> </a:t>
            </a:r>
            <a:r>
              <a:rPr lang="sr-Cyrl-CS" sz="2000" b="1" dirty="0"/>
              <a:t>крв</a:t>
            </a:r>
          </a:p>
          <a:p>
            <a:pPr>
              <a:lnSpc>
                <a:spcPct val="90000"/>
              </a:lnSpc>
              <a:spcBef>
                <a:spcPct val="50000"/>
              </a:spcBef>
              <a:defRPr/>
            </a:pPr>
            <a:endParaRPr lang="sr-Cyrl-CS" sz="2000" b="1" dirty="0"/>
          </a:p>
          <a:p>
            <a:pPr>
              <a:lnSpc>
                <a:spcPct val="90000"/>
              </a:lnSpc>
              <a:spcBef>
                <a:spcPct val="50000"/>
              </a:spcBef>
              <a:buFontTx/>
              <a:buChar char="•"/>
              <a:defRPr/>
            </a:pPr>
            <a:r>
              <a:rPr lang="sr-Cyrl-CS" sz="2000" b="1" dirty="0"/>
              <a:t> сперма</a:t>
            </a:r>
          </a:p>
          <a:p>
            <a:pPr>
              <a:lnSpc>
                <a:spcPct val="90000"/>
              </a:lnSpc>
              <a:spcBef>
                <a:spcPct val="50000"/>
              </a:spcBef>
              <a:defRPr/>
            </a:pPr>
            <a:endParaRPr lang="sr-Cyrl-CS" sz="2000" b="1" dirty="0"/>
          </a:p>
          <a:p>
            <a:pPr>
              <a:lnSpc>
                <a:spcPct val="90000"/>
              </a:lnSpc>
              <a:spcBef>
                <a:spcPct val="50000"/>
              </a:spcBef>
              <a:buFontTx/>
              <a:buChar char="•"/>
              <a:defRPr/>
            </a:pPr>
            <a:r>
              <a:rPr lang="sr-Cyrl-CS" sz="2000" b="1" dirty="0"/>
              <a:t> вагинални секрет </a:t>
            </a:r>
          </a:p>
          <a:p>
            <a:pPr>
              <a:lnSpc>
                <a:spcPct val="90000"/>
              </a:lnSpc>
              <a:spcBef>
                <a:spcPct val="50000"/>
              </a:spcBef>
              <a:defRPr/>
            </a:pPr>
            <a:endParaRPr lang="sr-Cyrl-CS" sz="2000" b="1" dirty="0"/>
          </a:p>
          <a:p>
            <a:pPr>
              <a:lnSpc>
                <a:spcPct val="90000"/>
              </a:lnSpc>
              <a:spcBef>
                <a:spcPct val="50000"/>
              </a:spcBef>
              <a:buFontTx/>
              <a:buChar char="•"/>
              <a:defRPr/>
            </a:pPr>
            <a:r>
              <a:rPr lang="sr-Cyrl-CS" sz="2000" b="1" dirty="0"/>
              <a:t> мајчино млеко</a:t>
            </a:r>
          </a:p>
        </p:txBody>
      </p:sp>
    </p:spTree>
  </p:cSld>
  <p:clrMapOvr>
    <a:masterClrMapping/>
  </p:clrMapOvr>
  <p:transition/>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Slide Number Placeholder 4"/>
          <p:cNvSpPr>
            <a:spLocks noGrp="1"/>
          </p:cNvSpPr>
          <p:nvPr>
            <p:ph type="sldNum" sz="quarter" idx="12"/>
          </p:nvPr>
        </p:nvSpPr>
        <p:spPr/>
        <p:txBody>
          <a:bodyPr>
            <a:normAutofit/>
          </a:bodyPr>
          <a:lstStyle/>
          <a:p>
            <a:pPr>
              <a:defRPr/>
            </a:pPr>
            <a:fld id="{B1CDAD31-E0B6-4BA7-8999-FAF7CC57CA3C}" type="slidenum">
              <a:rPr lang="en-US"/>
              <a:pPr>
                <a:defRPr/>
              </a:pPr>
              <a:t>66</a:t>
            </a:fld>
            <a:endParaRPr lang="en-US"/>
          </a:p>
        </p:txBody>
      </p:sp>
      <p:sp>
        <p:nvSpPr>
          <p:cNvPr id="7171" name="Oval 8"/>
          <p:cNvSpPr>
            <a:spLocks noChangeArrowheads="1"/>
          </p:cNvSpPr>
          <p:nvPr/>
        </p:nvSpPr>
        <p:spPr bwMode="auto">
          <a:xfrm>
            <a:off x="595313" y="333375"/>
            <a:ext cx="990600" cy="304800"/>
          </a:xfrm>
          <a:prstGeom prst="ellipse">
            <a:avLst/>
          </a:prstGeom>
          <a:solidFill>
            <a:srgbClr val="FFFFFF"/>
          </a:solidFill>
          <a:ln w="9525">
            <a:solidFill>
              <a:schemeClr val="tx1"/>
            </a:solidFill>
            <a:miter lim="800000"/>
            <a:headEnd/>
            <a:tailEnd/>
          </a:ln>
        </p:spPr>
        <p:txBody>
          <a:bodyPr wrap="none" anchor="ctr"/>
          <a:lstStyle/>
          <a:p>
            <a:endParaRPr lang="sr-Latn-CS"/>
          </a:p>
        </p:txBody>
      </p:sp>
      <p:sp>
        <p:nvSpPr>
          <p:cNvPr id="7172" name="Line 9"/>
          <p:cNvSpPr>
            <a:spLocks noChangeShapeType="1"/>
          </p:cNvSpPr>
          <p:nvPr/>
        </p:nvSpPr>
        <p:spPr bwMode="auto">
          <a:xfrm>
            <a:off x="1585913" y="485775"/>
            <a:ext cx="0" cy="2971800"/>
          </a:xfrm>
          <a:prstGeom prst="line">
            <a:avLst/>
          </a:prstGeom>
          <a:noFill/>
          <a:ln w="9525">
            <a:solidFill>
              <a:schemeClr val="tx1"/>
            </a:solidFill>
            <a:miter lim="800000"/>
            <a:headEnd/>
            <a:tailEnd/>
          </a:ln>
        </p:spPr>
        <p:txBody>
          <a:bodyPr wrap="none"/>
          <a:lstStyle/>
          <a:p>
            <a:endParaRPr lang="en-US"/>
          </a:p>
        </p:txBody>
      </p:sp>
      <p:sp>
        <p:nvSpPr>
          <p:cNvPr id="7173" name="Line 10"/>
          <p:cNvSpPr>
            <a:spLocks noChangeShapeType="1"/>
          </p:cNvSpPr>
          <p:nvPr/>
        </p:nvSpPr>
        <p:spPr bwMode="auto">
          <a:xfrm flipH="1">
            <a:off x="595313" y="485775"/>
            <a:ext cx="0" cy="2895600"/>
          </a:xfrm>
          <a:prstGeom prst="line">
            <a:avLst/>
          </a:prstGeom>
          <a:noFill/>
          <a:ln w="9525">
            <a:solidFill>
              <a:schemeClr val="tx1"/>
            </a:solidFill>
            <a:miter lim="800000"/>
            <a:headEnd/>
            <a:tailEnd/>
          </a:ln>
        </p:spPr>
        <p:txBody>
          <a:bodyPr wrap="none"/>
          <a:lstStyle/>
          <a:p>
            <a:endParaRPr lang="en-US"/>
          </a:p>
        </p:txBody>
      </p:sp>
      <p:sp>
        <p:nvSpPr>
          <p:cNvPr id="7174" name="Rectangle 11"/>
          <p:cNvSpPr>
            <a:spLocks noChangeArrowheads="1"/>
          </p:cNvSpPr>
          <p:nvPr/>
        </p:nvSpPr>
        <p:spPr bwMode="auto">
          <a:xfrm>
            <a:off x="595313" y="1019175"/>
            <a:ext cx="990600" cy="2438400"/>
          </a:xfrm>
          <a:prstGeom prst="rect">
            <a:avLst/>
          </a:prstGeom>
          <a:solidFill>
            <a:srgbClr val="99CCFF"/>
          </a:solidFill>
          <a:ln w="9525">
            <a:solidFill>
              <a:schemeClr val="tx1"/>
            </a:solidFill>
            <a:miter lim="800000"/>
            <a:headEnd/>
            <a:tailEnd/>
          </a:ln>
        </p:spPr>
        <p:txBody>
          <a:bodyPr wrap="none" anchor="ctr"/>
          <a:lstStyle/>
          <a:p>
            <a:pPr algn="ctr" eaLnBrk="1" hangingPunct="1"/>
            <a:endParaRPr lang="en-US" sz="2000">
              <a:latin typeface="Times New Roman" pitchFamily="16" charset="0"/>
            </a:endParaRPr>
          </a:p>
          <a:p>
            <a:pPr algn="ctr" eaLnBrk="1" hangingPunct="1"/>
            <a:endParaRPr lang="en-US" sz="2000">
              <a:latin typeface="Times New Roman" pitchFamily="16" charset="0"/>
            </a:endParaRPr>
          </a:p>
        </p:txBody>
      </p:sp>
      <p:sp>
        <p:nvSpPr>
          <p:cNvPr id="7175" name="Oval 12"/>
          <p:cNvSpPr>
            <a:spLocks noChangeArrowheads="1"/>
          </p:cNvSpPr>
          <p:nvPr/>
        </p:nvSpPr>
        <p:spPr bwMode="auto">
          <a:xfrm>
            <a:off x="595313" y="942975"/>
            <a:ext cx="990600" cy="228600"/>
          </a:xfrm>
          <a:prstGeom prst="ellipse">
            <a:avLst/>
          </a:prstGeom>
          <a:solidFill>
            <a:srgbClr val="99CCFF"/>
          </a:solidFill>
          <a:ln w="9525">
            <a:solidFill>
              <a:schemeClr val="tx1"/>
            </a:solidFill>
            <a:miter lim="800000"/>
            <a:headEnd/>
            <a:tailEnd/>
          </a:ln>
        </p:spPr>
        <p:txBody>
          <a:bodyPr wrap="none" anchor="ctr"/>
          <a:lstStyle/>
          <a:p>
            <a:endParaRPr lang="sr-Latn-CS"/>
          </a:p>
        </p:txBody>
      </p:sp>
      <p:sp>
        <p:nvSpPr>
          <p:cNvPr id="7176" name="Oval 13"/>
          <p:cNvSpPr>
            <a:spLocks noChangeArrowheads="1"/>
          </p:cNvSpPr>
          <p:nvPr/>
        </p:nvSpPr>
        <p:spPr bwMode="auto">
          <a:xfrm>
            <a:off x="2195513" y="333375"/>
            <a:ext cx="990600" cy="304800"/>
          </a:xfrm>
          <a:prstGeom prst="ellipse">
            <a:avLst/>
          </a:prstGeom>
          <a:solidFill>
            <a:srgbClr val="FFFFFF"/>
          </a:solidFill>
          <a:ln w="9525">
            <a:solidFill>
              <a:schemeClr val="tx1"/>
            </a:solidFill>
            <a:miter lim="800000"/>
            <a:headEnd/>
            <a:tailEnd/>
          </a:ln>
        </p:spPr>
        <p:txBody>
          <a:bodyPr wrap="none" anchor="ctr"/>
          <a:lstStyle/>
          <a:p>
            <a:endParaRPr lang="sr-Latn-CS"/>
          </a:p>
        </p:txBody>
      </p:sp>
      <p:sp>
        <p:nvSpPr>
          <p:cNvPr id="7177" name="Oval 14"/>
          <p:cNvSpPr>
            <a:spLocks noChangeArrowheads="1"/>
          </p:cNvSpPr>
          <p:nvPr/>
        </p:nvSpPr>
        <p:spPr bwMode="auto">
          <a:xfrm>
            <a:off x="3948113" y="333375"/>
            <a:ext cx="990600" cy="304800"/>
          </a:xfrm>
          <a:prstGeom prst="ellipse">
            <a:avLst/>
          </a:prstGeom>
          <a:solidFill>
            <a:srgbClr val="FFFFFF"/>
          </a:solidFill>
          <a:ln w="9525">
            <a:solidFill>
              <a:schemeClr val="tx1"/>
            </a:solidFill>
            <a:miter lim="800000"/>
            <a:headEnd/>
            <a:tailEnd/>
          </a:ln>
        </p:spPr>
        <p:txBody>
          <a:bodyPr wrap="none" anchor="ctr"/>
          <a:lstStyle/>
          <a:p>
            <a:endParaRPr lang="sr-Latn-CS"/>
          </a:p>
        </p:txBody>
      </p:sp>
      <p:sp>
        <p:nvSpPr>
          <p:cNvPr id="7178" name="Oval 15"/>
          <p:cNvSpPr>
            <a:spLocks noChangeArrowheads="1"/>
          </p:cNvSpPr>
          <p:nvPr/>
        </p:nvSpPr>
        <p:spPr bwMode="auto">
          <a:xfrm>
            <a:off x="5776913" y="333375"/>
            <a:ext cx="990600" cy="304800"/>
          </a:xfrm>
          <a:prstGeom prst="ellipse">
            <a:avLst/>
          </a:prstGeom>
          <a:solidFill>
            <a:srgbClr val="FFFFFF"/>
          </a:solidFill>
          <a:ln w="9525">
            <a:solidFill>
              <a:schemeClr val="tx1"/>
            </a:solidFill>
            <a:miter lim="800000"/>
            <a:headEnd/>
            <a:tailEnd/>
          </a:ln>
        </p:spPr>
        <p:txBody>
          <a:bodyPr wrap="none" anchor="ctr"/>
          <a:lstStyle/>
          <a:p>
            <a:endParaRPr lang="sr-Latn-CS"/>
          </a:p>
        </p:txBody>
      </p:sp>
      <p:sp>
        <p:nvSpPr>
          <p:cNvPr id="7179" name="Oval 16"/>
          <p:cNvSpPr>
            <a:spLocks noChangeArrowheads="1"/>
          </p:cNvSpPr>
          <p:nvPr/>
        </p:nvSpPr>
        <p:spPr bwMode="auto">
          <a:xfrm>
            <a:off x="7453313" y="333375"/>
            <a:ext cx="990600" cy="304800"/>
          </a:xfrm>
          <a:prstGeom prst="ellipse">
            <a:avLst/>
          </a:prstGeom>
          <a:solidFill>
            <a:srgbClr val="FFFFFF"/>
          </a:solidFill>
          <a:ln w="9525">
            <a:solidFill>
              <a:schemeClr val="tx1"/>
            </a:solidFill>
            <a:miter lim="800000"/>
            <a:headEnd/>
            <a:tailEnd/>
          </a:ln>
        </p:spPr>
        <p:txBody>
          <a:bodyPr wrap="none" anchor="ctr"/>
          <a:lstStyle/>
          <a:p>
            <a:endParaRPr lang="sr-Latn-CS"/>
          </a:p>
        </p:txBody>
      </p:sp>
      <p:sp>
        <p:nvSpPr>
          <p:cNvPr id="7180" name="Line 17"/>
          <p:cNvSpPr>
            <a:spLocks noChangeShapeType="1"/>
          </p:cNvSpPr>
          <p:nvPr/>
        </p:nvSpPr>
        <p:spPr bwMode="auto">
          <a:xfrm>
            <a:off x="3186113" y="485775"/>
            <a:ext cx="0" cy="2971800"/>
          </a:xfrm>
          <a:prstGeom prst="line">
            <a:avLst/>
          </a:prstGeom>
          <a:noFill/>
          <a:ln w="9525">
            <a:solidFill>
              <a:schemeClr val="tx1"/>
            </a:solidFill>
            <a:miter lim="800000"/>
            <a:headEnd/>
            <a:tailEnd/>
          </a:ln>
        </p:spPr>
        <p:txBody>
          <a:bodyPr wrap="none"/>
          <a:lstStyle/>
          <a:p>
            <a:endParaRPr lang="en-US"/>
          </a:p>
        </p:txBody>
      </p:sp>
      <p:sp>
        <p:nvSpPr>
          <p:cNvPr id="7181" name="Line 18"/>
          <p:cNvSpPr>
            <a:spLocks noChangeShapeType="1"/>
          </p:cNvSpPr>
          <p:nvPr/>
        </p:nvSpPr>
        <p:spPr bwMode="auto">
          <a:xfrm>
            <a:off x="2195513" y="485775"/>
            <a:ext cx="0" cy="2971800"/>
          </a:xfrm>
          <a:prstGeom prst="line">
            <a:avLst/>
          </a:prstGeom>
          <a:noFill/>
          <a:ln w="9525">
            <a:solidFill>
              <a:schemeClr val="tx1"/>
            </a:solidFill>
            <a:miter lim="800000"/>
            <a:headEnd/>
            <a:tailEnd/>
          </a:ln>
        </p:spPr>
        <p:txBody>
          <a:bodyPr wrap="none"/>
          <a:lstStyle/>
          <a:p>
            <a:endParaRPr lang="en-US"/>
          </a:p>
        </p:txBody>
      </p:sp>
      <p:sp>
        <p:nvSpPr>
          <p:cNvPr id="7182" name="Line 19"/>
          <p:cNvSpPr>
            <a:spLocks noChangeShapeType="1"/>
          </p:cNvSpPr>
          <p:nvPr/>
        </p:nvSpPr>
        <p:spPr bwMode="auto">
          <a:xfrm>
            <a:off x="3948113" y="485775"/>
            <a:ext cx="0" cy="2895600"/>
          </a:xfrm>
          <a:prstGeom prst="line">
            <a:avLst/>
          </a:prstGeom>
          <a:noFill/>
          <a:ln w="9525">
            <a:solidFill>
              <a:schemeClr val="tx1"/>
            </a:solidFill>
            <a:miter lim="800000"/>
            <a:headEnd/>
            <a:tailEnd/>
          </a:ln>
        </p:spPr>
        <p:txBody>
          <a:bodyPr wrap="none"/>
          <a:lstStyle/>
          <a:p>
            <a:endParaRPr lang="en-US"/>
          </a:p>
        </p:txBody>
      </p:sp>
      <p:sp>
        <p:nvSpPr>
          <p:cNvPr id="7183" name="Line 20"/>
          <p:cNvSpPr>
            <a:spLocks noChangeShapeType="1"/>
          </p:cNvSpPr>
          <p:nvPr/>
        </p:nvSpPr>
        <p:spPr bwMode="auto">
          <a:xfrm flipH="1">
            <a:off x="4932363" y="476250"/>
            <a:ext cx="0" cy="2895600"/>
          </a:xfrm>
          <a:prstGeom prst="line">
            <a:avLst/>
          </a:prstGeom>
          <a:noFill/>
          <a:ln w="9525">
            <a:solidFill>
              <a:schemeClr val="tx1"/>
            </a:solidFill>
            <a:miter lim="800000"/>
            <a:headEnd/>
            <a:tailEnd/>
          </a:ln>
        </p:spPr>
        <p:txBody>
          <a:bodyPr wrap="none"/>
          <a:lstStyle/>
          <a:p>
            <a:endParaRPr lang="en-US"/>
          </a:p>
        </p:txBody>
      </p:sp>
      <p:sp>
        <p:nvSpPr>
          <p:cNvPr id="7184" name="Line 21"/>
          <p:cNvSpPr>
            <a:spLocks noChangeShapeType="1"/>
          </p:cNvSpPr>
          <p:nvPr/>
        </p:nvSpPr>
        <p:spPr bwMode="auto">
          <a:xfrm>
            <a:off x="5776913" y="485775"/>
            <a:ext cx="0" cy="3048000"/>
          </a:xfrm>
          <a:prstGeom prst="line">
            <a:avLst/>
          </a:prstGeom>
          <a:noFill/>
          <a:ln w="9525">
            <a:solidFill>
              <a:schemeClr val="tx1"/>
            </a:solidFill>
            <a:miter lim="800000"/>
            <a:headEnd/>
            <a:tailEnd/>
          </a:ln>
        </p:spPr>
        <p:txBody>
          <a:bodyPr wrap="none"/>
          <a:lstStyle/>
          <a:p>
            <a:endParaRPr lang="en-US"/>
          </a:p>
        </p:txBody>
      </p:sp>
      <p:sp>
        <p:nvSpPr>
          <p:cNvPr id="7185" name="Line 22"/>
          <p:cNvSpPr>
            <a:spLocks noChangeShapeType="1"/>
          </p:cNvSpPr>
          <p:nvPr/>
        </p:nvSpPr>
        <p:spPr bwMode="auto">
          <a:xfrm>
            <a:off x="6767513" y="485775"/>
            <a:ext cx="0" cy="2895600"/>
          </a:xfrm>
          <a:prstGeom prst="line">
            <a:avLst/>
          </a:prstGeom>
          <a:noFill/>
          <a:ln w="9525">
            <a:solidFill>
              <a:schemeClr val="tx1"/>
            </a:solidFill>
            <a:miter lim="800000"/>
            <a:headEnd/>
            <a:tailEnd/>
          </a:ln>
        </p:spPr>
        <p:txBody>
          <a:bodyPr wrap="none"/>
          <a:lstStyle/>
          <a:p>
            <a:endParaRPr lang="en-US"/>
          </a:p>
        </p:txBody>
      </p:sp>
      <p:sp>
        <p:nvSpPr>
          <p:cNvPr id="7186" name="Line 23"/>
          <p:cNvSpPr>
            <a:spLocks noChangeShapeType="1"/>
          </p:cNvSpPr>
          <p:nvPr/>
        </p:nvSpPr>
        <p:spPr bwMode="auto">
          <a:xfrm>
            <a:off x="7453313" y="485775"/>
            <a:ext cx="0" cy="2971800"/>
          </a:xfrm>
          <a:prstGeom prst="line">
            <a:avLst/>
          </a:prstGeom>
          <a:noFill/>
          <a:ln w="9525">
            <a:solidFill>
              <a:schemeClr val="tx1"/>
            </a:solidFill>
            <a:miter lim="800000"/>
            <a:headEnd/>
            <a:tailEnd/>
          </a:ln>
        </p:spPr>
        <p:txBody>
          <a:bodyPr wrap="none"/>
          <a:lstStyle/>
          <a:p>
            <a:endParaRPr lang="en-US"/>
          </a:p>
        </p:txBody>
      </p:sp>
      <p:sp>
        <p:nvSpPr>
          <p:cNvPr id="7187" name="Line 24"/>
          <p:cNvSpPr>
            <a:spLocks noChangeShapeType="1"/>
          </p:cNvSpPr>
          <p:nvPr/>
        </p:nvSpPr>
        <p:spPr bwMode="auto">
          <a:xfrm>
            <a:off x="8443913" y="485775"/>
            <a:ext cx="0" cy="2971800"/>
          </a:xfrm>
          <a:prstGeom prst="line">
            <a:avLst/>
          </a:prstGeom>
          <a:noFill/>
          <a:ln w="9525">
            <a:solidFill>
              <a:schemeClr val="tx1"/>
            </a:solidFill>
            <a:miter lim="800000"/>
            <a:headEnd/>
            <a:tailEnd/>
          </a:ln>
        </p:spPr>
        <p:txBody>
          <a:bodyPr wrap="none"/>
          <a:lstStyle/>
          <a:p>
            <a:endParaRPr lang="en-US"/>
          </a:p>
        </p:txBody>
      </p:sp>
      <p:sp>
        <p:nvSpPr>
          <p:cNvPr id="7188" name="Rectangle 25"/>
          <p:cNvSpPr>
            <a:spLocks noChangeArrowheads="1"/>
          </p:cNvSpPr>
          <p:nvPr/>
        </p:nvSpPr>
        <p:spPr bwMode="auto">
          <a:xfrm>
            <a:off x="2195513" y="2162175"/>
            <a:ext cx="990600" cy="1295400"/>
          </a:xfrm>
          <a:prstGeom prst="rect">
            <a:avLst/>
          </a:prstGeom>
          <a:solidFill>
            <a:srgbClr val="99CCFF"/>
          </a:solidFill>
          <a:ln w="9525">
            <a:solidFill>
              <a:schemeClr val="tx1"/>
            </a:solidFill>
            <a:miter lim="800000"/>
            <a:headEnd/>
            <a:tailEnd/>
          </a:ln>
        </p:spPr>
        <p:txBody>
          <a:bodyPr wrap="none" anchor="ctr"/>
          <a:lstStyle/>
          <a:p>
            <a:endParaRPr lang="sr-Latn-CS"/>
          </a:p>
        </p:txBody>
      </p:sp>
      <p:sp>
        <p:nvSpPr>
          <p:cNvPr id="7189" name="Oval 26"/>
          <p:cNvSpPr>
            <a:spLocks noChangeArrowheads="1"/>
          </p:cNvSpPr>
          <p:nvPr/>
        </p:nvSpPr>
        <p:spPr bwMode="auto">
          <a:xfrm>
            <a:off x="2195513" y="2009775"/>
            <a:ext cx="990600" cy="228600"/>
          </a:xfrm>
          <a:prstGeom prst="ellipse">
            <a:avLst/>
          </a:prstGeom>
          <a:solidFill>
            <a:srgbClr val="99CCFF"/>
          </a:solidFill>
          <a:ln w="9525">
            <a:solidFill>
              <a:schemeClr val="tx1"/>
            </a:solidFill>
            <a:miter lim="800000"/>
            <a:headEnd/>
            <a:tailEnd/>
          </a:ln>
        </p:spPr>
        <p:txBody>
          <a:bodyPr wrap="none" anchor="ctr"/>
          <a:lstStyle/>
          <a:p>
            <a:endParaRPr lang="sr-Latn-CS"/>
          </a:p>
        </p:txBody>
      </p:sp>
      <p:sp>
        <p:nvSpPr>
          <p:cNvPr id="7190" name="Oval 27"/>
          <p:cNvSpPr>
            <a:spLocks noChangeArrowheads="1"/>
          </p:cNvSpPr>
          <p:nvPr/>
        </p:nvSpPr>
        <p:spPr bwMode="auto">
          <a:xfrm>
            <a:off x="595313" y="3381375"/>
            <a:ext cx="990600" cy="228600"/>
          </a:xfrm>
          <a:prstGeom prst="ellipse">
            <a:avLst/>
          </a:prstGeom>
          <a:solidFill>
            <a:srgbClr val="99CCFF"/>
          </a:solidFill>
          <a:ln w="9525">
            <a:solidFill>
              <a:schemeClr val="tx1"/>
            </a:solidFill>
            <a:miter lim="800000"/>
            <a:headEnd/>
            <a:tailEnd/>
          </a:ln>
        </p:spPr>
        <p:txBody>
          <a:bodyPr wrap="none" anchor="ctr"/>
          <a:lstStyle/>
          <a:p>
            <a:endParaRPr lang="sr-Latn-CS"/>
          </a:p>
        </p:txBody>
      </p:sp>
      <p:sp>
        <p:nvSpPr>
          <p:cNvPr id="7191" name="Oval 28"/>
          <p:cNvSpPr>
            <a:spLocks noChangeArrowheads="1"/>
          </p:cNvSpPr>
          <p:nvPr/>
        </p:nvSpPr>
        <p:spPr bwMode="auto">
          <a:xfrm>
            <a:off x="2195513" y="3381375"/>
            <a:ext cx="990600" cy="228600"/>
          </a:xfrm>
          <a:prstGeom prst="ellipse">
            <a:avLst/>
          </a:prstGeom>
          <a:solidFill>
            <a:srgbClr val="99CCFF"/>
          </a:solidFill>
          <a:ln w="9525">
            <a:solidFill>
              <a:schemeClr val="tx1"/>
            </a:solidFill>
            <a:miter lim="800000"/>
            <a:headEnd/>
            <a:tailEnd/>
          </a:ln>
        </p:spPr>
        <p:txBody>
          <a:bodyPr wrap="none" anchor="ctr"/>
          <a:lstStyle/>
          <a:p>
            <a:endParaRPr lang="sr-Latn-CS"/>
          </a:p>
        </p:txBody>
      </p:sp>
      <p:sp>
        <p:nvSpPr>
          <p:cNvPr id="7192" name="Rectangle 29"/>
          <p:cNvSpPr>
            <a:spLocks noChangeArrowheads="1"/>
          </p:cNvSpPr>
          <p:nvPr/>
        </p:nvSpPr>
        <p:spPr bwMode="auto">
          <a:xfrm>
            <a:off x="3948113" y="2771775"/>
            <a:ext cx="990600" cy="762000"/>
          </a:xfrm>
          <a:prstGeom prst="rect">
            <a:avLst/>
          </a:prstGeom>
          <a:solidFill>
            <a:srgbClr val="99CCFF"/>
          </a:solidFill>
          <a:ln w="9525">
            <a:solidFill>
              <a:schemeClr val="tx1"/>
            </a:solidFill>
            <a:miter lim="800000"/>
            <a:headEnd/>
            <a:tailEnd/>
          </a:ln>
        </p:spPr>
        <p:txBody>
          <a:bodyPr wrap="none" anchor="ctr"/>
          <a:lstStyle/>
          <a:p>
            <a:endParaRPr lang="sr-Latn-CS"/>
          </a:p>
        </p:txBody>
      </p:sp>
      <p:sp>
        <p:nvSpPr>
          <p:cNvPr id="7193" name="Oval 30"/>
          <p:cNvSpPr>
            <a:spLocks noChangeArrowheads="1"/>
          </p:cNvSpPr>
          <p:nvPr/>
        </p:nvSpPr>
        <p:spPr bwMode="auto">
          <a:xfrm>
            <a:off x="3948113" y="2619375"/>
            <a:ext cx="990600" cy="228600"/>
          </a:xfrm>
          <a:prstGeom prst="ellipse">
            <a:avLst/>
          </a:prstGeom>
          <a:solidFill>
            <a:srgbClr val="99CCFF"/>
          </a:solidFill>
          <a:ln w="9525">
            <a:solidFill>
              <a:schemeClr val="tx1"/>
            </a:solidFill>
            <a:miter lim="800000"/>
            <a:headEnd/>
            <a:tailEnd/>
          </a:ln>
        </p:spPr>
        <p:txBody>
          <a:bodyPr wrap="none" anchor="ctr"/>
          <a:lstStyle/>
          <a:p>
            <a:endParaRPr lang="sr-Latn-CS"/>
          </a:p>
        </p:txBody>
      </p:sp>
      <p:sp>
        <p:nvSpPr>
          <p:cNvPr id="7194" name="Oval 31"/>
          <p:cNvSpPr>
            <a:spLocks noChangeArrowheads="1"/>
          </p:cNvSpPr>
          <p:nvPr/>
        </p:nvSpPr>
        <p:spPr bwMode="auto">
          <a:xfrm>
            <a:off x="3948113" y="3381375"/>
            <a:ext cx="990600" cy="228600"/>
          </a:xfrm>
          <a:prstGeom prst="ellipse">
            <a:avLst/>
          </a:prstGeom>
          <a:solidFill>
            <a:srgbClr val="99CCFF"/>
          </a:solidFill>
          <a:ln w="9525">
            <a:solidFill>
              <a:schemeClr val="tx1"/>
            </a:solidFill>
            <a:miter lim="800000"/>
            <a:headEnd/>
            <a:tailEnd/>
          </a:ln>
        </p:spPr>
        <p:txBody>
          <a:bodyPr wrap="none" anchor="ctr"/>
          <a:lstStyle/>
          <a:p>
            <a:endParaRPr lang="sr-Latn-CS"/>
          </a:p>
        </p:txBody>
      </p:sp>
      <p:sp>
        <p:nvSpPr>
          <p:cNvPr id="7195" name="Rectangle 32"/>
          <p:cNvSpPr>
            <a:spLocks noChangeArrowheads="1"/>
          </p:cNvSpPr>
          <p:nvPr/>
        </p:nvSpPr>
        <p:spPr bwMode="auto">
          <a:xfrm>
            <a:off x="5776913" y="3076575"/>
            <a:ext cx="990600" cy="457200"/>
          </a:xfrm>
          <a:prstGeom prst="rect">
            <a:avLst/>
          </a:prstGeom>
          <a:solidFill>
            <a:srgbClr val="99CCFF"/>
          </a:solidFill>
          <a:ln w="9525">
            <a:solidFill>
              <a:schemeClr val="tx1"/>
            </a:solidFill>
            <a:miter lim="800000"/>
            <a:headEnd/>
            <a:tailEnd/>
          </a:ln>
        </p:spPr>
        <p:txBody>
          <a:bodyPr wrap="none" anchor="ctr"/>
          <a:lstStyle/>
          <a:p>
            <a:endParaRPr lang="sr-Latn-CS"/>
          </a:p>
        </p:txBody>
      </p:sp>
      <p:sp>
        <p:nvSpPr>
          <p:cNvPr id="7196" name="Oval 33"/>
          <p:cNvSpPr>
            <a:spLocks noChangeArrowheads="1"/>
          </p:cNvSpPr>
          <p:nvPr/>
        </p:nvSpPr>
        <p:spPr bwMode="auto">
          <a:xfrm>
            <a:off x="5776913" y="3000375"/>
            <a:ext cx="990600" cy="228600"/>
          </a:xfrm>
          <a:prstGeom prst="ellipse">
            <a:avLst/>
          </a:prstGeom>
          <a:solidFill>
            <a:srgbClr val="99CCFF"/>
          </a:solidFill>
          <a:ln w="9525">
            <a:solidFill>
              <a:schemeClr val="tx1"/>
            </a:solidFill>
            <a:miter lim="800000"/>
            <a:headEnd/>
            <a:tailEnd/>
          </a:ln>
        </p:spPr>
        <p:txBody>
          <a:bodyPr wrap="none" anchor="ctr"/>
          <a:lstStyle/>
          <a:p>
            <a:endParaRPr lang="sr-Latn-CS"/>
          </a:p>
        </p:txBody>
      </p:sp>
      <p:sp>
        <p:nvSpPr>
          <p:cNvPr id="7197" name="Oval 34"/>
          <p:cNvSpPr>
            <a:spLocks noChangeArrowheads="1"/>
          </p:cNvSpPr>
          <p:nvPr/>
        </p:nvSpPr>
        <p:spPr bwMode="auto">
          <a:xfrm>
            <a:off x="5776913" y="3381375"/>
            <a:ext cx="990600" cy="228600"/>
          </a:xfrm>
          <a:prstGeom prst="ellipse">
            <a:avLst/>
          </a:prstGeom>
          <a:solidFill>
            <a:srgbClr val="99CCFF"/>
          </a:solidFill>
          <a:ln w="9525">
            <a:solidFill>
              <a:schemeClr val="tx1"/>
            </a:solidFill>
            <a:miter lim="800000"/>
            <a:headEnd/>
            <a:tailEnd/>
          </a:ln>
        </p:spPr>
        <p:txBody>
          <a:bodyPr wrap="none" anchor="ctr"/>
          <a:lstStyle/>
          <a:p>
            <a:endParaRPr lang="sr-Latn-CS"/>
          </a:p>
        </p:txBody>
      </p:sp>
      <p:sp>
        <p:nvSpPr>
          <p:cNvPr id="7198" name="Oval 35"/>
          <p:cNvSpPr>
            <a:spLocks noChangeArrowheads="1"/>
          </p:cNvSpPr>
          <p:nvPr/>
        </p:nvSpPr>
        <p:spPr bwMode="auto">
          <a:xfrm>
            <a:off x="7453313" y="3381375"/>
            <a:ext cx="990600" cy="228600"/>
          </a:xfrm>
          <a:prstGeom prst="ellipse">
            <a:avLst/>
          </a:prstGeom>
          <a:solidFill>
            <a:srgbClr val="FFFFFF"/>
          </a:solidFill>
          <a:ln w="9525">
            <a:solidFill>
              <a:schemeClr val="tx1"/>
            </a:solidFill>
            <a:miter lim="800000"/>
            <a:headEnd/>
            <a:tailEnd/>
          </a:ln>
        </p:spPr>
        <p:txBody>
          <a:bodyPr wrap="none" anchor="ctr"/>
          <a:lstStyle/>
          <a:p>
            <a:endParaRPr lang="sr-Latn-CS"/>
          </a:p>
        </p:txBody>
      </p:sp>
      <p:sp>
        <p:nvSpPr>
          <p:cNvPr id="7199" name="Line 36"/>
          <p:cNvSpPr>
            <a:spLocks noChangeShapeType="1"/>
          </p:cNvSpPr>
          <p:nvPr/>
        </p:nvSpPr>
        <p:spPr bwMode="auto">
          <a:xfrm>
            <a:off x="7453313" y="3457575"/>
            <a:ext cx="0" cy="0"/>
          </a:xfrm>
          <a:prstGeom prst="line">
            <a:avLst/>
          </a:prstGeom>
          <a:noFill/>
          <a:ln w="9525">
            <a:solidFill>
              <a:schemeClr val="tx1"/>
            </a:solidFill>
            <a:miter lim="800000"/>
            <a:headEnd/>
            <a:tailEnd/>
          </a:ln>
        </p:spPr>
        <p:txBody>
          <a:bodyPr wrap="none"/>
          <a:lstStyle/>
          <a:p>
            <a:endParaRPr lang="en-US"/>
          </a:p>
        </p:txBody>
      </p:sp>
      <p:sp>
        <p:nvSpPr>
          <p:cNvPr id="7200" name="Line 37"/>
          <p:cNvSpPr>
            <a:spLocks noChangeShapeType="1"/>
          </p:cNvSpPr>
          <p:nvPr/>
        </p:nvSpPr>
        <p:spPr bwMode="auto">
          <a:xfrm>
            <a:off x="290513" y="3609975"/>
            <a:ext cx="8534400" cy="0"/>
          </a:xfrm>
          <a:prstGeom prst="line">
            <a:avLst/>
          </a:prstGeom>
          <a:noFill/>
          <a:ln w="9525">
            <a:solidFill>
              <a:schemeClr val="tx1"/>
            </a:solidFill>
            <a:miter lim="800000"/>
            <a:headEnd/>
            <a:tailEnd/>
          </a:ln>
        </p:spPr>
        <p:txBody>
          <a:bodyPr wrap="none"/>
          <a:lstStyle/>
          <a:p>
            <a:endParaRPr lang="en-US"/>
          </a:p>
        </p:txBody>
      </p:sp>
      <p:sp>
        <p:nvSpPr>
          <p:cNvPr id="7201" name="Text Box 38"/>
          <p:cNvSpPr txBox="1">
            <a:spLocks noChangeArrowheads="1"/>
          </p:cNvSpPr>
          <p:nvPr/>
        </p:nvSpPr>
        <p:spPr bwMode="auto">
          <a:xfrm>
            <a:off x="2195513" y="1323975"/>
            <a:ext cx="1022350" cy="1066800"/>
          </a:xfrm>
          <a:prstGeom prst="rect">
            <a:avLst/>
          </a:prstGeom>
          <a:noFill/>
          <a:ln w="9525">
            <a:noFill/>
            <a:miter lim="800000"/>
            <a:headEnd/>
            <a:tailEnd/>
          </a:ln>
        </p:spPr>
        <p:txBody>
          <a:bodyPr>
            <a:spAutoFit/>
          </a:bodyPr>
          <a:lstStyle/>
          <a:p>
            <a:pPr eaLnBrk="1" hangingPunct="1"/>
            <a:r>
              <a:rPr lang="sr-Cyrl-CS" sz="2000">
                <a:latin typeface="Times New Roman" pitchFamily="16" charset="0"/>
              </a:rPr>
              <a:t>Сперма</a:t>
            </a:r>
            <a:endParaRPr lang="en-US" sz="2000">
              <a:latin typeface="Times New Roman" pitchFamily="16" charset="0"/>
            </a:endParaRPr>
          </a:p>
          <a:p>
            <a:pPr eaLnBrk="1" hangingPunct="1"/>
            <a:r>
              <a:rPr lang="en-US" sz="2000">
                <a:latin typeface="Times New Roman" pitchFamily="16" charset="0"/>
              </a:rPr>
              <a:t>11,000</a:t>
            </a:r>
          </a:p>
          <a:p>
            <a:pPr eaLnBrk="1" hangingPunct="1"/>
            <a:endParaRPr lang="en-US">
              <a:latin typeface="Times New Roman" pitchFamily="16" charset="0"/>
            </a:endParaRPr>
          </a:p>
        </p:txBody>
      </p:sp>
      <p:sp>
        <p:nvSpPr>
          <p:cNvPr id="7202" name="Text Box 39"/>
          <p:cNvSpPr txBox="1">
            <a:spLocks noChangeArrowheads="1"/>
          </p:cNvSpPr>
          <p:nvPr/>
        </p:nvSpPr>
        <p:spPr bwMode="auto">
          <a:xfrm>
            <a:off x="3810000" y="1557338"/>
            <a:ext cx="1371600" cy="1016000"/>
          </a:xfrm>
          <a:prstGeom prst="rect">
            <a:avLst/>
          </a:prstGeom>
          <a:noFill/>
          <a:ln w="9525">
            <a:noFill/>
            <a:miter lim="800000"/>
            <a:headEnd/>
            <a:tailEnd/>
          </a:ln>
        </p:spPr>
        <p:txBody>
          <a:bodyPr>
            <a:spAutoFit/>
          </a:bodyPr>
          <a:lstStyle/>
          <a:p>
            <a:pPr algn="ctr" eaLnBrk="1" hangingPunct="1"/>
            <a:r>
              <a:rPr lang="en-US" sz="2000">
                <a:latin typeface="Times New Roman" pitchFamily="16" charset="0"/>
              </a:rPr>
              <a:t>Вагинал</a:t>
            </a:r>
            <a:r>
              <a:rPr lang="sr-Latn-CS" sz="2000">
                <a:latin typeface="Times New Roman" pitchFamily="16" charset="0"/>
              </a:rPr>
              <a:t>ни</a:t>
            </a:r>
            <a:r>
              <a:rPr lang="en-US" sz="2000">
                <a:latin typeface="Times New Roman" pitchFamily="16" charset="0"/>
              </a:rPr>
              <a:t> </a:t>
            </a:r>
          </a:p>
          <a:p>
            <a:pPr algn="ctr" eaLnBrk="1" hangingPunct="1"/>
            <a:r>
              <a:rPr lang="sr-Latn-CS" sz="2000">
                <a:latin typeface="Times New Roman" pitchFamily="16" charset="0"/>
              </a:rPr>
              <a:t>секрет</a:t>
            </a:r>
            <a:endParaRPr lang="en-US" sz="2000">
              <a:latin typeface="Times New Roman" pitchFamily="16" charset="0"/>
            </a:endParaRPr>
          </a:p>
          <a:p>
            <a:pPr algn="ctr" eaLnBrk="1" hangingPunct="1"/>
            <a:r>
              <a:rPr lang="en-US" sz="2000">
                <a:latin typeface="Times New Roman" pitchFamily="16" charset="0"/>
              </a:rPr>
              <a:t>7,000</a:t>
            </a:r>
          </a:p>
        </p:txBody>
      </p:sp>
      <p:sp>
        <p:nvSpPr>
          <p:cNvPr id="7203" name="Text Box 40"/>
          <p:cNvSpPr txBox="1">
            <a:spLocks noChangeArrowheads="1"/>
          </p:cNvSpPr>
          <p:nvPr/>
        </p:nvSpPr>
        <p:spPr bwMode="auto">
          <a:xfrm>
            <a:off x="671513" y="1171575"/>
            <a:ext cx="882650" cy="701675"/>
          </a:xfrm>
          <a:prstGeom prst="rect">
            <a:avLst/>
          </a:prstGeom>
          <a:noFill/>
          <a:ln w="9525">
            <a:noFill/>
            <a:miter lim="800000"/>
            <a:headEnd/>
            <a:tailEnd/>
          </a:ln>
        </p:spPr>
        <p:txBody>
          <a:bodyPr wrap="none">
            <a:spAutoFit/>
          </a:bodyPr>
          <a:lstStyle/>
          <a:p>
            <a:pPr algn="ctr" eaLnBrk="1" hangingPunct="1"/>
            <a:r>
              <a:rPr lang="sr-Latn-CS" sz="2000" dirty="0">
                <a:latin typeface="Times New Roman" pitchFamily="16" charset="0"/>
              </a:rPr>
              <a:t>Крв</a:t>
            </a:r>
            <a:endParaRPr lang="en-US" sz="2000" dirty="0">
              <a:latin typeface="Times New Roman" pitchFamily="16" charset="0"/>
            </a:endParaRPr>
          </a:p>
          <a:p>
            <a:pPr algn="ctr" eaLnBrk="1" hangingPunct="1"/>
            <a:r>
              <a:rPr lang="en-US" sz="2000" dirty="0">
                <a:latin typeface="Times New Roman" pitchFamily="16" charset="0"/>
              </a:rPr>
              <a:t>18,000</a:t>
            </a:r>
          </a:p>
        </p:txBody>
      </p:sp>
      <p:sp>
        <p:nvSpPr>
          <p:cNvPr id="7204" name="Text Box 41"/>
          <p:cNvSpPr txBox="1">
            <a:spLocks noChangeArrowheads="1"/>
          </p:cNvSpPr>
          <p:nvPr/>
        </p:nvSpPr>
        <p:spPr bwMode="auto">
          <a:xfrm>
            <a:off x="5743575" y="1857375"/>
            <a:ext cx="1119188" cy="1006475"/>
          </a:xfrm>
          <a:prstGeom prst="rect">
            <a:avLst/>
          </a:prstGeom>
          <a:noFill/>
          <a:ln w="9525">
            <a:noFill/>
            <a:miter lim="800000"/>
            <a:headEnd/>
            <a:tailEnd/>
          </a:ln>
        </p:spPr>
        <p:txBody>
          <a:bodyPr wrap="none">
            <a:spAutoFit/>
          </a:bodyPr>
          <a:lstStyle/>
          <a:p>
            <a:pPr algn="ctr" eaLnBrk="1" hangingPunct="1"/>
            <a:r>
              <a:rPr lang="sr-Latn-CS" sz="2000">
                <a:latin typeface="Times New Roman" pitchFamily="16" charset="0"/>
              </a:rPr>
              <a:t>Мајчино</a:t>
            </a:r>
          </a:p>
          <a:p>
            <a:pPr algn="ctr" eaLnBrk="1" hangingPunct="1"/>
            <a:r>
              <a:rPr lang="sr-Latn-CS" sz="2000">
                <a:latin typeface="Times New Roman" pitchFamily="16" charset="0"/>
              </a:rPr>
              <a:t>млеко</a:t>
            </a:r>
            <a:endParaRPr lang="en-US" sz="2000">
              <a:latin typeface="Times New Roman" pitchFamily="16" charset="0"/>
            </a:endParaRPr>
          </a:p>
          <a:p>
            <a:pPr algn="ctr" eaLnBrk="1" hangingPunct="1"/>
            <a:r>
              <a:rPr lang="en-US" sz="2000">
                <a:latin typeface="Times New Roman" pitchFamily="16" charset="0"/>
              </a:rPr>
              <a:t>4,000</a:t>
            </a:r>
          </a:p>
        </p:txBody>
      </p:sp>
      <p:sp>
        <p:nvSpPr>
          <p:cNvPr id="7205" name="Text Box 42"/>
          <p:cNvSpPr txBox="1">
            <a:spLocks noChangeArrowheads="1"/>
          </p:cNvSpPr>
          <p:nvPr/>
        </p:nvSpPr>
        <p:spPr bwMode="auto">
          <a:xfrm>
            <a:off x="7307263" y="2566988"/>
            <a:ext cx="1268412" cy="769937"/>
          </a:xfrm>
          <a:prstGeom prst="rect">
            <a:avLst/>
          </a:prstGeom>
          <a:noFill/>
          <a:ln w="9525">
            <a:noFill/>
            <a:miter lim="800000"/>
            <a:headEnd/>
            <a:tailEnd/>
          </a:ln>
        </p:spPr>
        <p:txBody>
          <a:bodyPr wrap="none">
            <a:spAutoFit/>
          </a:bodyPr>
          <a:lstStyle/>
          <a:p>
            <a:pPr algn="ctr" eaLnBrk="1" hangingPunct="1"/>
            <a:r>
              <a:rPr lang="sr-Latn-CS" sz="2000">
                <a:latin typeface="Times New Roman" pitchFamily="16" charset="0"/>
              </a:rPr>
              <a:t>Пљувачка</a:t>
            </a:r>
            <a:endParaRPr lang="en-US" sz="2000">
              <a:latin typeface="Times New Roman" pitchFamily="16" charset="0"/>
            </a:endParaRPr>
          </a:p>
          <a:p>
            <a:pPr algn="ctr" eaLnBrk="1" hangingPunct="1"/>
            <a:r>
              <a:rPr lang="en-US">
                <a:latin typeface="Times New Roman" pitchFamily="16" charset="0"/>
              </a:rPr>
              <a:t>1</a:t>
            </a:r>
          </a:p>
        </p:txBody>
      </p:sp>
      <p:sp>
        <p:nvSpPr>
          <p:cNvPr id="7206" name="Text Box 43"/>
          <p:cNvSpPr txBox="1">
            <a:spLocks noChangeArrowheads="1"/>
          </p:cNvSpPr>
          <p:nvPr/>
        </p:nvSpPr>
        <p:spPr bwMode="auto">
          <a:xfrm>
            <a:off x="250825" y="3933825"/>
            <a:ext cx="8675688" cy="708025"/>
          </a:xfrm>
          <a:prstGeom prst="rect">
            <a:avLst/>
          </a:prstGeom>
          <a:noFill/>
          <a:ln w="9525">
            <a:noFill/>
            <a:miter lim="800000"/>
            <a:headEnd/>
            <a:tailEnd/>
          </a:ln>
        </p:spPr>
        <p:txBody>
          <a:bodyPr>
            <a:spAutoFit/>
          </a:bodyPr>
          <a:lstStyle/>
          <a:p>
            <a:pPr eaLnBrk="1" hangingPunct="1"/>
            <a:r>
              <a:rPr lang="sr-Latn-CS" sz="2000" i="1" dirty="0">
                <a:latin typeface="+mj-lt"/>
              </a:rPr>
              <a:t>Просечан број</a:t>
            </a:r>
            <a:r>
              <a:rPr lang="en-US" sz="2000" i="1" dirty="0">
                <a:latin typeface="+mj-lt"/>
              </a:rPr>
              <a:t> HIV парти</a:t>
            </a:r>
            <a:r>
              <a:rPr lang="sr-Latn-CS" sz="2000" i="1" dirty="0">
                <a:latin typeface="+mj-lt"/>
              </a:rPr>
              <a:t>кула у</a:t>
            </a:r>
            <a:r>
              <a:rPr lang="en-US" sz="2000" i="1" dirty="0">
                <a:latin typeface="+mj-lt"/>
              </a:rPr>
              <a:t> 1 ml </a:t>
            </a:r>
            <a:r>
              <a:rPr lang="sr-Latn-CS" sz="2000" i="1" dirty="0">
                <a:latin typeface="+mj-lt"/>
              </a:rPr>
              <a:t>појединих телесних течности код инфицираних HIV-ом</a:t>
            </a:r>
            <a:endParaRPr lang="en-US" sz="2000" i="1" dirty="0">
              <a:latin typeface="+mj-lt"/>
            </a:endParaRPr>
          </a:p>
        </p:txBody>
      </p:sp>
      <p:sp>
        <p:nvSpPr>
          <p:cNvPr id="16423" name="Text Box 44"/>
          <p:cNvSpPr txBox="1">
            <a:spLocks noChangeArrowheads="1"/>
          </p:cNvSpPr>
          <p:nvPr/>
        </p:nvSpPr>
        <p:spPr bwMode="auto">
          <a:xfrm>
            <a:off x="1042988" y="4724400"/>
            <a:ext cx="7200900" cy="1545038"/>
          </a:xfrm>
          <a:prstGeom prst="rect">
            <a:avLst/>
          </a:prstGeom>
          <a:solidFill>
            <a:schemeClr val="bg1"/>
          </a:solidFill>
          <a:ln>
            <a:headEnd/>
            <a:tailEnd/>
          </a:ln>
        </p:spPr>
        <p:style>
          <a:lnRef idx="1">
            <a:schemeClr val="dk1"/>
          </a:lnRef>
          <a:fillRef idx="2">
            <a:schemeClr val="dk1"/>
          </a:fillRef>
          <a:effectRef idx="1">
            <a:schemeClr val="dk1"/>
          </a:effectRef>
          <a:fontRef idx="minor">
            <a:schemeClr val="dk1"/>
          </a:fontRef>
        </p:style>
        <p:txBody>
          <a:bodyPr>
            <a:spAutoFit/>
          </a:bodyPr>
          <a:lstStyle/>
          <a:p>
            <a:pPr marL="342900" indent="-342900">
              <a:lnSpc>
                <a:spcPct val="120000"/>
              </a:lnSpc>
              <a:defRPr/>
            </a:pPr>
            <a:r>
              <a:rPr lang="hr-HR" sz="2000" dirty="0">
                <a:latin typeface="+mj-lt"/>
              </a:rPr>
              <a:t>Сигурно утврђени путеви преношења </a:t>
            </a:r>
            <a:r>
              <a:rPr lang="en-US" sz="2000" dirty="0">
                <a:latin typeface="+mj-lt"/>
              </a:rPr>
              <a:t>HIV</a:t>
            </a:r>
            <a:r>
              <a:rPr lang="hr-HR" sz="2000" dirty="0">
                <a:latin typeface="+mj-lt"/>
              </a:rPr>
              <a:t>-инфекције</a:t>
            </a:r>
          </a:p>
          <a:p>
            <a:pPr marL="342900" indent="-342900">
              <a:lnSpc>
                <a:spcPct val="120000"/>
              </a:lnSpc>
              <a:buFontTx/>
              <a:buChar char="•"/>
              <a:defRPr/>
            </a:pPr>
            <a:r>
              <a:rPr lang="hr-HR" sz="2000" dirty="0">
                <a:latin typeface="+mj-lt"/>
              </a:rPr>
              <a:t> Крв и крвни деривати</a:t>
            </a:r>
          </a:p>
          <a:p>
            <a:pPr marL="342900" indent="-342900">
              <a:lnSpc>
                <a:spcPct val="120000"/>
              </a:lnSpc>
              <a:buFontTx/>
              <a:buChar char="•"/>
              <a:defRPr/>
            </a:pPr>
            <a:r>
              <a:rPr lang="hr-HR" sz="2000" dirty="0">
                <a:latin typeface="+mj-lt"/>
              </a:rPr>
              <a:t> Сексуална трансмисија</a:t>
            </a:r>
          </a:p>
          <a:p>
            <a:pPr marL="342900" indent="-342900">
              <a:lnSpc>
                <a:spcPct val="120000"/>
              </a:lnSpc>
              <a:buFontTx/>
              <a:buChar char="•"/>
              <a:defRPr/>
            </a:pPr>
            <a:r>
              <a:rPr lang="hr-HR" sz="2000" dirty="0">
                <a:latin typeface="+mj-lt"/>
              </a:rPr>
              <a:t> Мајка - дете трансмисија</a:t>
            </a:r>
            <a:endParaRPr lang="en-US" sz="2000" dirty="0">
              <a:latin typeface="+mj-lt"/>
            </a:endParaRPr>
          </a:p>
        </p:txBody>
      </p:sp>
    </p:spTree>
  </p:cSld>
  <p:clrMapOvr>
    <a:masterClrMapping/>
  </p:clrMapOvr>
  <p:transition/>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p:txBody>
          <a:bodyPr>
            <a:normAutofit/>
          </a:bodyPr>
          <a:lstStyle/>
          <a:p>
            <a:r>
              <a:rPr lang="en-US" sz="2400" dirty="0"/>
              <a:t>HIV </a:t>
            </a:r>
            <a:r>
              <a:rPr lang="en-US" sz="2400" dirty="0" err="1"/>
              <a:t>инфекција</a:t>
            </a:r>
            <a:r>
              <a:rPr lang="en-US" sz="2400" dirty="0"/>
              <a:t> </a:t>
            </a:r>
            <a:r>
              <a:rPr lang="en-US" sz="2400" dirty="0" err="1"/>
              <a:t>се</a:t>
            </a:r>
            <a:r>
              <a:rPr lang="en-US" sz="2400" dirty="0"/>
              <a:t> </a:t>
            </a:r>
            <a:r>
              <a:rPr lang="en-US" sz="2400" dirty="0" err="1"/>
              <a:t>не</a:t>
            </a:r>
            <a:r>
              <a:rPr lang="en-US" sz="2400" dirty="0"/>
              <a:t> </a:t>
            </a:r>
            <a:r>
              <a:rPr lang="en-US" sz="2400" dirty="0" err="1"/>
              <a:t>може</a:t>
            </a:r>
            <a:r>
              <a:rPr lang="en-US" sz="2400" dirty="0"/>
              <a:t> </a:t>
            </a:r>
            <a:r>
              <a:rPr lang="en-US" sz="2400" dirty="0" err="1"/>
              <a:t>пренети</a:t>
            </a:r>
            <a:r>
              <a:rPr lang="en-US" sz="2400" dirty="0"/>
              <a:t>:</a:t>
            </a:r>
          </a:p>
        </p:txBody>
      </p:sp>
      <p:sp>
        <p:nvSpPr>
          <p:cNvPr id="3" name="Content Placeholder 2"/>
          <p:cNvSpPr>
            <a:spLocks noGrp="1"/>
          </p:cNvSpPr>
          <p:nvPr>
            <p:ph idx="1"/>
          </p:nvPr>
        </p:nvSpPr>
        <p:spPr>
          <a:xfrm>
            <a:off x="1524000" y="1981200"/>
            <a:ext cx="5257800" cy="4267200"/>
          </a:xfrm>
          <a:solidFill>
            <a:schemeClr val="bg1"/>
          </a:solidFill>
        </p:spPr>
        <p:style>
          <a:lnRef idx="0">
            <a:scrgbClr r="0" g="0" b="0"/>
          </a:lnRef>
          <a:fillRef idx="1001">
            <a:schemeClr val="lt2"/>
          </a:fillRef>
          <a:effectRef idx="0">
            <a:scrgbClr r="0" g="0" b="0"/>
          </a:effectRef>
          <a:fontRef idx="major"/>
        </p:style>
        <p:txBody>
          <a:bodyPr/>
          <a:lstStyle/>
          <a:p>
            <a:pPr>
              <a:buFont typeface="Wingdings" pitchFamily="2" charset="2"/>
              <a:buChar char="§"/>
              <a:defRPr/>
            </a:pPr>
            <a:r>
              <a:rPr lang="sr-Cyrl-CS" sz="2000" dirty="0"/>
              <a:t>Пољупцем</a:t>
            </a:r>
          </a:p>
          <a:p>
            <a:pPr>
              <a:buFont typeface="Wingdings" pitchFamily="2" charset="2"/>
              <a:buChar char="§"/>
              <a:defRPr/>
            </a:pPr>
            <a:r>
              <a:rPr lang="sr-Cyrl-CS" sz="2000" dirty="0"/>
              <a:t>Загрљајем</a:t>
            </a:r>
          </a:p>
          <a:p>
            <a:pPr>
              <a:buFont typeface="Wingdings" pitchFamily="2" charset="2"/>
              <a:buChar char="§"/>
              <a:defRPr/>
            </a:pPr>
            <a:r>
              <a:rPr lang="sr-Cyrl-CS" sz="2000" dirty="0"/>
              <a:t>Додиром</a:t>
            </a:r>
          </a:p>
          <a:p>
            <a:pPr>
              <a:buFont typeface="Wingdings" pitchFamily="2" charset="2"/>
              <a:buChar char="§"/>
              <a:defRPr/>
            </a:pPr>
            <a:r>
              <a:rPr lang="sr-Cyrl-CS" sz="2000" dirty="0"/>
              <a:t>Знојем</a:t>
            </a:r>
          </a:p>
          <a:p>
            <a:pPr>
              <a:buFont typeface="Wingdings" pitchFamily="2" charset="2"/>
              <a:buChar char="§"/>
              <a:defRPr/>
            </a:pPr>
            <a:r>
              <a:rPr lang="sr-Cyrl-CS" sz="2000" dirty="0"/>
              <a:t>Фецесом</a:t>
            </a:r>
          </a:p>
          <a:p>
            <a:pPr>
              <a:buFont typeface="Wingdings" pitchFamily="2" charset="2"/>
              <a:buChar char="§"/>
              <a:defRPr/>
            </a:pPr>
            <a:r>
              <a:rPr lang="sr-Cyrl-CS" sz="2000" dirty="0"/>
              <a:t>Дељењем посуђа или шоље</a:t>
            </a:r>
          </a:p>
          <a:p>
            <a:pPr>
              <a:buFont typeface="Wingdings" pitchFamily="2" charset="2"/>
              <a:buChar char="§"/>
              <a:defRPr/>
            </a:pPr>
            <a:r>
              <a:rPr lang="sr-Cyrl-CS" sz="2000" dirty="0"/>
              <a:t>Кијањем</a:t>
            </a:r>
          </a:p>
          <a:p>
            <a:pPr>
              <a:buFont typeface="Wingdings" pitchFamily="2" charset="2"/>
              <a:buChar char="§"/>
              <a:defRPr/>
            </a:pPr>
            <a:r>
              <a:rPr lang="sr-Cyrl-CS" sz="2000" dirty="0"/>
              <a:t>Инсектима</a:t>
            </a:r>
          </a:p>
          <a:p>
            <a:pPr>
              <a:buFont typeface="Wingdings" pitchFamily="2" charset="2"/>
              <a:buChar char="§"/>
              <a:defRPr/>
            </a:pPr>
            <a:r>
              <a:rPr lang="sr-Cyrl-CS" sz="2000" dirty="0"/>
              <a:t> Купањем у базену </a:t>
            </a:r>
          </a:p>
          <a:p>
            <a:pPr>
              <a:defRPr/>
            </a:pPr>
            <a:endParaRPr lang="en-US" sz="2400" dirty="0"/>
          </a:p>
        </p:txBody>
      </p:sp>
      <p:sp>
        <p:nvSpPr>
          <p:cNvPr id="4" name="Slide Number Placeholder 3"/>
          <p:cNvSpPr>
            <a:spLocks noGrp="1"/>
          </p:cNvSpPr>
          <p:nvPr>
            <p:ph type="sldNum" sz="quarter" idx="12"/>
          </p:nvPr>
        </p:nvSpPr>
        <p:spPr/>
        <p:txBody>
          <a:bodyPr/>
          <a:lstStyle/>
          <a:p>
            <a:pPr>
              <a:defRPr/>
            </a:pPr>
            <a:fld id="{10ECF782-EBD4-4473-9739-6C7A573402BE}" type="slidenum">
              <a:rPr lang="en-US" smtClean="0"/>
              <a:pPr>
                <a:defRPr/>
              </a:pPr>
              <a:t>67</a:t>
            </a:fld>
            <a:endParaRPr lang="en-US" sz="1400">
              <a:latin typeface="Arial" charset="0"/>
            </a:endParaRPr>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4"/>
          <p:cNvSpPr>
            <a:spLocks noGrp="1"/>
          </p:cNvSpPr>
          <p:nvPr>
            <p:ph type="title"/>
          </p:nvPr>
        </p:nvSpPr>
        <p:spPr>
          <a:xfrm>
            <a:off x="457200" y="274638"/>
            <a:ext cx="8229600" cy="792162"/>
          </a:xfrm>
          <a:ln>
            <a:solidFill>
              <a:schemeClr val="bg1"/>
            </a:solidFill>
          </a:ln>
        </p:spPr>
        <p:style>
          <a:lnRef idx="2">
            <a:schemeClr val="dk1"/>
          </a:lnRef>
          <a:fillRef idx="1">
            <a:schemeClr val="lt1"/>
          </a:fillRef>
          <a:effectRef idx="0">
            <a:schemeClr val="dk1"/>
          </a:effectRef>
          <a:fontRef idx="minor">
            <a:schemeClr val="dk1"/>
          </a:fontRef>
        </p:style>
        <p:txBody>
          <a:bodyPr>
            <a:normAutofit fontScale="90000"/>
          </a:bodyPr>
          <a:lstStyle/>
          <a:p>
            <a:pPr eaLnBrk="1" hangingPunct="1"/>
            <a:r>
              <a:rPr lang="sr-Cyrl-CS" sz="2400" dirty="0">
                <a:latin typeface="+mn-lt"/>
              </a:rPr>
              <a:t>Број</a:t>
            </a:r>
            <a:r>
              <a:rPr lang="en-US" sz="2400" dirty="0">
                <a:latin typeface="+mn-lt"/>
              </a:rPr>
              <a:t> </a:t>
            </a:r>
            <a:r>
              <a:rPr lang="sr-Cyrl-CS" sz="2400" dirty="0">
                <a:latin typeface="+mn-lt"/>
              </a:rPr>
              <a:t>умрлих</a:t>
            </a:r>
            <a:r>
              <a:rPr lang="en-US" sz="2400" dirty="0">
                <a:latin typeface="+mn-lt"/>
              </a:rPr>
              <a:t> </a:t>
            </a:r>
            <a:r>
              <a:rPr lang="sr-Cyrl-CS" sz="2400" dirty="0">
                <a:latin typeface="+mn-lt"/>
              </a:rPr>
              <a:t>од</a:t>
            </a:r>
            <a:r>
              <a:rPr lang="en-US" sz="2400" dirty="0">
                <a:latin typeface="+mn-lt"/>
              </a:rPr>
              <a:t> AIDS-a </a:t>
            </a:r>
            <a:r>
              <a:rPr lang="sr-Cyrl-CS" sz="2400" dirty="0">
                <a:latin typeface="+mn-lt"/>
              </a:rPr>
              <a:t>током</a:t>
            </a:r>
            <a:r>
              <a:rPr lang="en-US" sz="2400" dirty="0">
                <a:latin typeface="+mn-lt"/>
              </a:rPr>
              <a:t> 80-</a:t>
            </a:r>
            <a:r>
              <a:rPr lang="sr-Cyrl-CS" sz="2400" dirty="0">
                <a:latin typeface="+mn-lt"/>
              </a:rPr>
              <a:t>тих</a:t>
            </a:r>
            <a:r>
              <a:rPr lang="en-US" sz="2400" dirty="0">
                <a:latin typeface="+mn-lt"/>
              </a:rPr>
              <a:t> </a:t>
            </a:r>
            <a:r>
              <a:rPr lang="sr-Cyrl-CS" sz="2400" dirty="0">
                <a:latin typeface="+mn-lt"/>
              </a:rPr>
              <a:t>и</a:t>
            </a:r>
            <a:r>
              <a:rPr lang="en-US" sz="2400" dirty="0">
                <a:latin typeface="+mn-lt"/>
              </a:rPr>
              <a:t> 90-</a:t>
            </a:r>
            <a:r>
              <a:rPr lang="sr-Cyrl-CS" sz="2400" dirty="0">
                <a:latin typeface="+mn-lt"/>
              </a:rPr>
              <a:t>тих</a:t>
            </a:r>
            <a:r>
              <a:rPr lang="en-US" sz="2400" dirty="0">
                <a:latin typeface="+mn-lt"/>
              </a:rPr>
              <a:t>  </a:t>
            </a:r>
            <a:r>
              <a:rPr lang="sr-Cyrl-CS" sz="2400" dirty="0">
                <a:latin typeface="+mn-lt"/>
              </a:rPr>
              <a:t>година</a:t>
            </a:r>
            <a:r>
              <a:rPr lang="en-US" sz="2400" dirty="0">
                <a:latin typeface="+mn-lt"/>
              </a:rPr>
              <a:t> </a:t>
            </a:r>
            <a:r>
              <a:rPr lang="sr-Cyrl-CS" sz="2400" dirty="0">
                <a:latin typeface="+mn-lt"/>
              </a:rPr>
              <a:t>прошл</a:t>
            </a:r>
            <a:r>
              <a:rPr lang="en-US" sz="2400" dirty="0">
                <a:latin typeface="+mn-lt"/>
              </a:rPr>
              <a:t>o</a:t>
            </a:r>
            <a:r>
              <a:rPr lang="sr-Cyrl-CS" sz="2400" dirty="0">
                <a:latin typeface="+mn-lt"/>
              </a:rPr>
              <a:t>г</a:t>
            </a:r>
            <a:r>
              <a:rPr lang="en-US" sz="2400" dirty="0">
                <a:latin typeface="+mn-lt"/>
              </a:rPr>
              <a:t> </a:t>
            </a:r>
            <a:r>
              <a:rPr lang="sr-Cyrl-CS" sz="2400" dirty="0">
                <a:latin typeface="+mn-lt"/>
              </a:rPr>
              <a:t>века</a:t>
            </a:r>
            <a:endParaRPr lang="en-US" sz="2400" dirty="0">
              <a:latin typeface="+mn-lt"/>
            </a:endParaRPr>
          </a:p>
        </p:txBody>
      </p:sp>
      <p:sp>
        <p:nvSpPr>
          <p:cNvPr id="2" name="Slide Number Placeholder 1"/>
          <p:cNvSpPr>
            <a:spLocks noGrp="1"/>
          </p:cNvSpPr>
          <p:nvPr>
            <p:ph type="sldNum" sz="quarter" idx="12"/>
          </p:nvPr>
        </p:nvSpPr>
        <p:spPr/>
        <p:txBody>
          <a:bodyPr/>
          <a:lstStyle/>
          <a:p>
            <a:pPr>
              <a:defRPr/>
            </a:pPr>
            <a:fld id="{9F4BD880-DC79-415F-9DF6-6C2514B47A40}" type="slidenum">
              <a:rPr lang="en-US"/>
              <a:pPr>
                <a:defRPr/>
              </a:pPr>
              <a:t>68</a:t>
            </a:fld>
            <a:endParaRPr lang="en-US" sz="1400">
              <a:latin typeface="Arial" charset="0"/>
            </a:endParaRPr>
          </a:p>
        </p:txBody>
      </p:sp>
      <p:pic>
        <p:nvPicPr>
          <p:cNvPr id="11268" name="Picture 2" descr="D:\KME HIV\AIDS_Deaths-US_1987-1997.png"/>
          <p:cNvPicPr>
            <a:picLocks noChangeAspect="1" noChangeArrowheads="1"/>
          </p:cNvPicPr>
          <p:nvPr/>
        </p:nvPicPr>
        <p:blipFill>
          <a:blip r:embed="rId2" cstate="print"/>
          <a:srcRect/>
          <a:stretch>
            <a:fillRect/>
          </a:stretch>
        </p:blipFill>
        <p:spPr bwMode="auto">
          <a:xfrm>
            <a:off x="2209800" y="1676400"/>
            <a:ext cx="4191000" cy="4498975"/>
          </a:xfrm>
          <a:prstGeom prst="rect">
            <a:avLst/>
          </a:prstGeom>
          <a:ln w="127000" cap="sq">
            <a:solidFill>
              <a:srgbClr val="000000"/>
            </a:solidFill>
            <a:miter lim="800000"/>
          </a:ln>
          <a:effectLst>
            <a:outerShdw blurRad="57150" dist="50800" dir="2700000" algn="tl" rotWithShape="0">
              <a:srgbClr val="000000">
                <a:alpha val="40000"/>
              </a:srgbClr>
            </a:outerShdw>
          </a:effectLst>
        </p:spPr>
      </p:pic>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sr-Cyrl-RS" sz="2400" b="1" dirty="0"/>
              <a:t>Природни ток </a:t>
            </a:r>
            <a:r>
              <a:rPr lang="en-US" sz="2400" b="1" dirty="0"/>
              <a:t>HIV</a:t>
            </a:r>
            <a:r>
              <a:rPr lang="sr-Cyrl-RS" sz="2400" b="1" dirty="0"/>
              <a:t> инфекције</a:t>
            </a:r>
            <a:endParaRPr lang="en-US" sz="2400" b="1" dirty="0"/>
          </a:p>
        </p:txBody>
      </p:sp>
      <p:pic>
        <p:nvPicPr>
          <p:cNvPr id="1028" name="Picture 4"/>
          <p:cNvPicPr>
            <a:picLocks noGrp="1" noChangeAspect="1" noChangeArrowheads="1"/>
          </p:cNvPicPr>
          <p:nvPr>
            <p:ph sz="half" idx="1"/>
          </p:nvPr>
        </p:nvPicPr>
        <p:blipFill>
          <a:blip r:embed="rId2" cstate="print"/>
          <a:srcRect/>
          <a:stretch>
            <a:fillRect/>
          </a:stretch>
        </p:blipFill>
        <p:spPr bwMode="auto">
          <a:xfrm>
            <a:off x="685800" y="1981200"/>
            <a:ext cx="7772400" cy="3957746"/>
          </a:xfrm>
          <a:prstGeom prst="rect">
            <a:avLst/>
          </a:prstGeom>
          <a:noFill/>
          <a:ln w="9525">
            <a:noFill/>
            <a:miter lim="800000"/>
            <a:headEnd/>
            <a:tailEnd/>
          </a:ln>
          <a:effectLst/>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4034" name="Rectangle 2"/>
          <p:cNvSpPr>
            <a:spLocks noGrp="1" noChangeArrowheads="1"/>
          </p:cNvSpPr>
          <p:nvPr>
            <p:ph type="body" idx="1"/>
          </p:nvPr>
        </p:nvSpPr>
        <p:spPr>
          <a:xfrm>
            <a:off x="457200" y="549275"/>
            <a:ext cx="8229600" cy="5576888"/>
          </a:xfrm>
        </p:spPr>
        <p:txBody>
          <a:bodyPr>
            <a:normAutofit/>
          </a:bodyPr>
          <a:lstStyle/>
          <a:p>
            <a:pPr>
              <a:lnSpc>
                <a:spcPct val="80000"/>
              </a:lnSpc>
              <a:buNone/>
              <a:defRPr/>
            </a:pPr>
            <a:r>
              <a:rPr lang="sr-Cyrl-RS" sz="2000" b="1" dirty="0"/>
              <a:t>Преглед седимента урина</a:t>
            </a:r>
          </a:p>
          <a:p>
            <a:pPr>
              <a:lnSpc>
                <a:spcPct val="80000"/>
              </a:lnSpc>
              <a:buNone/>
              <a:defRPr/>
            </a:pPr>
            <a:r>
              <a:rPr lang="sr-Cyrl-RS" sz="2000" dirty="0"/>
              <a:t>2-3Ле, 1-3Ер, про </a:t>
            </a:r>
            <a:r>
              <a:rPr lang="sr-Latn-CS" sz="2000" dirty="0"/>
              <a:t>Ø, </a:t>
            </a:r>
            <a:r>
              <a:rPr lang="sr-Cyrl-RS" sz="2000" dirty="0"/>
              <a:t>билирубин+++, уробилиноген++</a:t>
            </a:r>
          </a:p>
          <a:p>
            <a:pPr>
              <a:lnSpc>
                <a:spcPct val="80000"/>
              </a:lnSpc>
              <a:buFont typeface="Wingdings" pitchFamily="2" charset="2"/>
              <a:buChar char="§"/>
              <a:defRPr/>
            </a:pPr>
            <a:endParaRPr lang="sr-Cyrl-RS" sz="2400" dirty="0"/>
          </a:p>
          <a:p>
            <a:pPr>
              <a:lnSpc>
                <a:spcPct val="80000"/>
              </a:lnSpc>
              <a:buNone/>
              <a:defRPr/>
            </a:pPr>
            <a:r>
              <a:rPr lang="sr-Cyrl-RS" sz="2000" b="1" dirty="0"/>
              <a:t>Биохемијске анализе</a:t>
            </a:r>
          </a:p>
          <a:p>
            <a:pPr>
              <a:lnSpc>
                <a:spcPct val="80000"/>
              </a:lnSpc>
              <a:buFont typeface="Wingdings" pitchFamily="2" charset="2"/>
              <a:buChar char="§"/>
              <a:defRPr/>
            </a:pPr>
            <a:r>
              <a:rPr lang="sr-Cyrl-RS" sz="2000" dirty="0"/>
              <a:t>уреја: 5,1 ммол/л,</a:t>
            </a:r>
          </a:p>
          <a:p>
            <a:pPr>
              <a:lnSpc>
                <a:spcPct val="80000"/>
              </a:lnSpc>
              <a:buFont typeface="Wingdings" pitchFamily="2" charset="2"/>
              <a:buChar char="§"/>
              <a:defRPr/>
            </a:pPr>
            <a:r>
              <a:rPr lang="sr-Cyrl-RS" sz="2000" dirty="0"/>
              <a:t>креатинин: 96 ммол/л, </a:t>
            </a:r>
          </a:p>
          <a:p>
            <a:pPr>
              <a:lnSpc>
                <a:spcPct val="80000"/>
              </a:lnSpc>
              <a:buFont typeface="Wingdings" pitchFamily="2" charset="2"/>
              <a:buChar char="§"/>
              <a:defRPr/>
            </a:pPr>
            <a:r>
              <a:rPr lang="sr-Cyrl-RS" sz="2000" dirty="0"/>
              <a:t>гликемија: 4,9 ммол/л, </a:t>
            </a:r>
          </a:p>
          <a:p>
            <a:pPr>
              <a:lnSpc>
                <a:spcPct val="80000"/>
              </a:lnSpc>
              <a:buFont typeface="Wingdings" pitchFamily="2" charset="2"/>
              <a:buChar char="§"/>
              <a:defRPr/>
            </a:pPr>
            <a:r>
              <a:rPr lang="sr-Cyrl-RS" sz="2000" dirty="0"/>
              <a:t>билирубин (укупни): </a:t>
            </a:r>
            <a:r>
              <a:rPr lang="sr-Cyrl-RS" sz="2000" b="1" dirty="0"/>
              <a:t>112 микромол/л,</a:t>
            </a:r>
          </a:p>
          <a:p>
            <a:pPr>
              <a:lnSpc>
                <a:spcPct val="80000"/>
              </a:lnSpc>
              <a:buFont typeface="Wingdings" pitchFamily="2" charset="2"/>
              <a:buChar char="§"/>
              <a:defRPr/>
            </a:pPr>
            <a:r>
              <a:rPr lang="sr-Cyrl-RS" sz="2000" dirty="0"/>
              <a:t>билирубин (директни): </a:t>
            </a:r>
            <a:r>
              <a:rPr lang="sr-Cyrl-RS" sz="2000" b="1" dirty="0"/>
              <a:t>74 микромол/л,</a:t>
            </a:r>
          </a:p>
          <a:p>
            <a:pPr>
              <a:lnSpc>
                <a:spcPct val="80000"/>
              </a:lnSpc>
              <a:buFont typeface="Wingdings" pitchFamily="2" charset="2"/>
              <a:buChar char="§"/>
              <a:defRPr/>
            </a:pPr>
            <a:r>
              <a:rPr lang="sr-Cyrl-RS" sz="2000" dirty="0"/>
              <a:t>С-АСТ: </a:t>
            </a:r>
            <a:r>
              <a:rPr lang="sr-Cyrl-RS" sz="2000" b="1" dirty="0"/>
              <a:t>1385 У/л,</a:t>
            </a:r>
          </a:p>
          <a:p>
            <a:pPr>
              <a:lnSpc>
                <a:spcPct val="80000"/>
              </a:lnSpc>
              <a:buFont typeface="Wingdings" pitchFamily="2" charset="2"/>
              <a:buChar char="§"/>
              <a:defRPr/>
            </a:pPr>
            <a:r>
              <a:rPr lang="sr-Cyrl-RS" sz="2000" dirty="0"/>
              <a:t>С-АЛТ: </a:t>
            </a:r>
            <a:r>
              <a:rPr lang="sr-Cyrl-RS" sz="2000" b="1" dirty="0"/>
              <a:t>1876 У/л</a:t>
            </a:r>
            <a:r>
              <a:rPr lang="sr-Cyrl-RS" sz="2000" dirty="0"/>
              <a:t>,</a:t>
            </a:r>
          </a:p>
          <a:p>
            <a:pPr>
              <a:lnSpc>
                <a:spcPct val="80000"/>
              </a:lnSpc>
              <a:buFont typeface="Wingdings" pitchFamily="2" charset="2"/>
              <a:buChar char="§"/>
              <a:defRPr/>
            </a:pPr>
            <a:r>
              <a:rPr lang="sr-Cyrl-RS" sz="2000" dirty="0"/>
              <a:t>Алкална фосфатаза: 145У/л</a:t>
            </a:r>
          </a:p>
          <a:p>
            <a:pPr>
              <a:lnSpc>
                <a:spcPct val="80000"/>
              </a:lnSpc>
              <a:buFont typeface="Wingdings" pitchFamily="2" charset="2"/>
              <a:buChar char="§"/>
              <a:defRPr/>
            </a:pPr>
            <a:r>
              <a:rPr lang="sr-Cyrl-RS" sz="2000" dirty="0"/>
              <a:t>Гама-глутамил транспептидаза: </a:t>
            </a:r>
            <a:r>
              <a:rPr lang="sr-Cyrl-RS" sz="2000" b="1" dirty="0"/>
              <a:t>156У/л</a:t>
            </a:r>
          </a:p>
          <a:p>
            <a:pPr>
              <a:lnSpc>
                <a:spcPct val="80000"/>
              </a:lnSpc>
              <a:buFont typeface="Wingdings" pitchFamily="2" charset="2"/>
              <a:buChar char="§"/>
              <a:defRPr/>
            </a:pPr>
            <a:r>
              <a:rPr lang="sr-Cyrl-RS" sz="2000" dirty="0"/>
              <a:t>Албумини: 45 г/л, глобулини 38 г/л</a:t>
            </a:r>
          </a:p>
          <a:p>
            <a:pPr>
              <a:lnSpc>
                <a:spcPct val="80000"/>
              </a:lnSpc>
              <a:buFont typeface="Wingdings" pitchFamily="2" charset="2"/>
              <a:buChar char="§"/>
              <a:defRPr/>
            </a:pPr>
            <a:r>
              <a:rPr lang="sr-Cyrl-RS" sz="2000" dirty="0"/>
              <a:t>Протромбинско време: 14,5” (68%); ИНР: 1,2</a:t>
            </a:r>
            <a:endParaRPr lang="en-US" sz="2000" dirty="0">
              <a:effectLst/>
            </a:endParaRPr>
          </a:p>
          <a:p>
            <a:pPr eaLnBrk="1" hangingPunct="1">
              <a:lnSpc>
                <a:spcPct val="80000"/>
              </a:lnSpc>
              <a:buFontTx/>
              <a:buNone/>
              <a:defRPr/>
            </a:pPr>
            <a:endParaRPr lang="en-US" sz="2400" dirty="0">
              <a:solidFill>
                <a:srgbClr val="FFFF00"/>
              </a:solidFill>
            </a:endParaRPr>
          </a:p>
        </p:txBody>
      </p:sp>
    </p:spTree>
  </p:cSld>
  <p:clrMapOvr>
    <a:masterClrMapping/>
  </p:clrMapOvr>
  <p:transition/>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27088" y="549275"/>
            <a:ext cx="7200900" cy="892175"/>
          </a:xfrm>
          <a:solidFill>
            <a:schemeClr val="bg1"/>
          </a:solidFill>
          <a:ln>
            <a:solidFill>
              <a:schemeClr val="bg1"/>
            </a:solidFill>
          </a:ln>
        </p:spPr>
        <p:style>
          <a:lnRef idx="2">
            <a:schemeClr val="dk1"/>
          </a:lnRef>
          <a:fillRef idx="1">
            <a:schemeClr val="lt1"/>
          </a:fillRef>
          <a:effectRef idx="0">
            <a:schemeClr val="dk1"/>
          </a:effectRef>
          <a:fontRef idx="minor">
            <a:schemeClr val="dk1"/>
          </a:fontRef>
        </p:style>
        <p:txBody>
          <a:bodyPr/>
          <a:lstStyle/>
          <a:p>
            <a:pPr eaLnBrk="1" hangingPunct="1">
              <a:defRPr/>
            </a:pPr>
            <a:r>
              <a:rPr lang="sr-Cyrl-CS" sz="2400" b="1" dirty="0">
                <a:solidFill>
                  <a:schemeClr val="tx1"/>
                </a:solidFill>
                <a:latin typeface="+mj-lt"/>
              </a:rPr>
              <a:t>Почетак</a:t>
            </a:r>
            <a:r>
              <a:rPr lang="sr-Latn-RS" sz="2400" b="1" dirty="0">
                <a:solidFill>
                  <a:schemeClr val="tx1"/>
                </a:solidFill>
                <a:latin typeface="+mj-lt"/>
              </a:rPr>
              <a:t> </a:t>
            </a:r>
            <a:r>
              <a:rPr lang="sr-Cyrl-CS" sz="2400" b="1" dirty="0">
                <a:solidFill>
                  <a:schemeClr val="tx1"/>
                </a:solidFill>
                <a:latin typeface="+mj-lt"/>
              </a:rPr>
              <a:t>лечења</a:t>
            </a:r>
            <a:r>
              <a:rPr lang="sr-Cyrl-RS" sz="2400" b="1" dirty="0">
                <a:solidFill>
                  <a:schemeClr val="tx1"/>
                </a:solidFill>
                <a:latin typeface="+mj-lt"/>
              </a:rPr>
              <a:t> </a:t>
            </a:r>
            <a:r>
              <a:rPr lang="sr-Latn-RS" sz="2400" b="1" dirty="0">
                <a:solidFill>
                  <a:schemeClr val="tx1"/>
                </a:solidFill>
                <a:latin typeface="+mj-lt"/>
              </a:rPr>
              <a:t>HIV</a:t>
            </a:r>
            <a:r>
              <a:rPr lang="sr-Cyrl-RS" sz="2400" b="1" dirty="0">
                <a:solidFill>
                  <a:schemeClr val="tx1"/>
                </a:solidFill>
                <a:latin typeface="+mj-lt"/>
              </a:rPr>
              <a:t> </a:t>
            </a:r>
            <a:r>
              <a:rPr lang="sr-Cyrl-CS" sz="2400" b="1" dirty="0">
                <a:solidFill>
                  <a:schemeClr val="tx1"/>
                </a:solidFill>
                <a:latin typeface="+mj-lt"/>
              </a:rPr>
              <a:t>инфекције</a:t>
            </a:r>
            <a:endParaRPr lang="en-US" sz="2400" b="1" dirty="0">
              <a:solidFill>
                <a:schemeClr val="tx1"/>
              </a:solidFill>
              <a:latin typeface="+mj-lt"/>
            </a:endParaRPr>
          </a:p>
        </p:txBody>
      </p:sp>
      <p:sp>
        <p:nvSpPr>
          <p:cNvPr id="12293" name="Content Placeholder 2"/>
          <p:cNvSpPr>
            <a:spLocks noGrp="1"/>
          </p:cNvSpPr>
          <p:nvPr>
            <p:ph sz="half" idx="1"/>
          </p:nvPr>
        </p:nvSpPr>
        <p:spPr>
          <a:xfrm>
            <a:off x="0" y="1676400"/>
            <a:ext cx="9144000" cy="4419600"/>
          </a:xfrm>
        </p:spPr>
        <p:txBody>
          <a:bodyPr/>
          <a:lstStyle/>
          <a:p>
            <a:pPr eaLnBrk="1" hangingPunct="1">
              <a:buFont typeface="Arial" charset="0"/>
              <a:buNone/>
            </a:pPr>
            <a:endParaRPr lang="en-US" sz="2000" dirty="0">
              <a:latin typeface="Tahoma" charset="0"/>
              <a:cs typeface="Tahoma" charset="0"/>
            </a:endParaRPr>
          </a:p>
          <a:p>
            <a:pPr eaLnBrk="1" hangingPunct="1"/>
            <a:r>
              <a:rPr lang="en-US" sz="2000" dirty="0">
                <a:latin typeface="+mj-lt"/>
                <a:cs typeface="Tahoma" charset="0"/>
              </a:rPr>
              <a:t>1987. Zidovudin (AZT)</a:t>
            </a:r>
          </a:p>
          <a:p>
            <a:pPr eaLnBrk="1" hangingPunct="1">
              <a:buFont typeface="Arial" charset="0"/>
              <a:buNone/>
            </a:pPr>
            <a:endParaRPr lang="en-US" sz="2000" dirty="0">
              <a:latin typeface="+mj-lt"/>
              <a:cs typeface="Tahoma" charset="0"/>
            </a:endParaRPr>
          </a:p>
          <a:p>
            <a:pPr eaLnBrk="1" hangingPunct="1"/>
            <a:r>
              <a:rPr lang="en-US" sz="2000" dirty="0">
                <a:latin typeface="+mj-lt"/>
                <a:cs typeface="Tahoma" charset="0"/>
              </a:rPr>
              <a:t>1991.-1994. Didanozin, Stavudin</a:t>
            </a:r>
          </a:p>
          <a:p>
            <a:pPr eaLnBrk="1" hangingPunct="1"/>
            <a:endParaRPr lang="en-US" sz="2000" dirty="0">
              <a:latin typeface="+mj-lt"/>
              <a:cs typeface="Tahoma" charset="0"/>
            </a:endParaRPr>
          </a:p>
          <a:p>
            <a:pPr eaLnBrk="1" hangingPunct="1"/>
            <a:r>
              <a:rPr lang="en-US" sz="2000" dirty="0">
                <a:latin typeface="+mj-lt"/>
                <a:cs typeface="Tahoma" charset="0"/>
              </a:rPr>
              <a:t>1995. </a:t>
            </a:r>
            <a:r>
              <a:rPr lang="sr-Cyrl-RS" sz="2000" dirty="0">
                <a:latin typeface="+mj-lt"/>
                <a:cs typeface="Tahoma" charset="0"/>
              </a:rPr>
              <a:t>инхибитори протеаза</a:t>
            </a:r>
            <a:r>
              <a:rPr lang="en-US" sz="2000" dirty="0">
                <a:latin typeface="+mj-lt"/>
                <a:cs typeface="Tahoma" charset="0"/>
              </a:rPr>
              <a:t> (Sakvinavir, Ritonavir,  Indinavir)</a:t>
            </a:r>
          </a:p>
          <a:p>
            <a:pPr eaLnBrk="1" hangingPunct="1"/>
            <a:endParaRPr lang="en-US" sz="2000" dirty="0">
              <a:latin typeface="+mj-lt"/>
              <a:cs typeface="Tahoma" charset="0"/>
            </a:endParaRPr>
          </a:p>
          <a:p>
            <a:pPr eaLnBrk="1" hangingPunct="1"/>
            <a:r>
              <a:rPr lang="en-US" sz="2000" dirty="0">
                <a:latin typeface="+mj-lt"/>
                <a:cs typeface="Tahoma" charset="0"/>
              </a:rPr>
              <a:t>1996. ”AIDS coctail” </a:t>
            </a:r>
            <a:r>
              <a:rPr lang="sr-Cyrl-CS" sz="2000" dirty="0">
                <a:latin typeface="+mj-lt"/>
                <a:cs typeface="Tahoma" charset="0"/>
              </a:rPr>
              <a:t>сензација</a:t>
            </a:r>
            <a:r>
              <a:rPr lang="en-US" sz="2000" dirty="0">
                <a:latin typeface="+mj-lt"/>
                <a:cs typeface="Tahoma" charset="0"/>
              </a:rPr>
              <a:t> </a:t>
            </a:r>
            <a:r>
              <a:rPr lang="sr-Cyrl-CS" sz="2000" dirty="0">
                <a:latin typeface="+mj-lt"/>
                <a:cs typeface="Tahoma" charset="0"/>
              </a:rPr>
              <a:t>и</a:t>
            </a:r>
            <a:r>
              <a:rPr lang="en-US" sz="2000" dirty="0">
                <a:latin typeface="+mj-lt"/>
                <a:cs typeface="Tahoma" charset="0"/>
              </a:rPr>
              <a:t> </a:t>
            </a:r>
            <a:r>
              <a:rPr lang="sr-Cyrl-CS" sz="2000" dirty="0">
                <a:latin typeface="+mj-lt"/>
                <a:cs typeface="Tahoma" charset="0"/>
              </a:rPr>
              <a:t>започињ</a:t>
            </a:r>
            <a:r>
              <a:rPr lang="en-US" sz="2000" dirty="0">
                <a:latin typeface="+mj-lt"/>
                <a:cs typeface="Tahoma" charset="0"/>
              </a:rPr>
              <a:t>a</a:t>
            </a:r>
            <a:r>
              <a:rPr lang="sr-Cyrl-CS" sz="2000" dirty="0">
                <a:latin typeface="+mj-lt"/>
                <a:cs typeface="Tahoma" charset="0"/>
              </a:rPr>
              <a:t>ње</a:t>
            </a:r>
            <a:r>
              <a:rPr lang="en-US" sz="2000" dirty="0">
                <a:latin typeface="+mj-lt"/>
                <a:cs typeface="Tahoma" charset="0"/>
              </a:rPr>
              <a:t> </a:t>
            </a:r>
            <a:r>
              <a:rPr lang="sr-Cyrl-CS" sz="2000" dirty="0">
                <a:latin typeface="+mj-lt"/>
                <a:cs typeface="Tahoma" charset="0"/>
              </a:rPr>
              <a:t>комбинов</a:t>
            </a:r>
            <a:r>
              <a:rPr lang="en-US" sz="2000" dirty="0">
                <a:latin typeface="+mj-lt"/>
                <a:cs typeface="Tahoma" charset="0"/>
              </a:rPr>
              <a:t>a</a:t>
            </a:r>
            <a:r>
              <a:rPr lang="sr-Cyrl-CS" sz="2000" dirty="0">
                <a:latin typeface="+mj-lt"/>
                <a:cs typeface="Tahoma" charset="0"/>
              </a:rPr>
              <a:t>не</a:t>
            </a:r>
            <a:r>
              <a:rPr lang="en-US" sz="2000" dirty="0">
                <a:latin typeface="+mj-lt"/>
                <a:cs typeface="Tahoma" charset="0"/>
              </a:rPr>
              <a:t> </a:t>
            </a:r>
            <a:r>
              <a:rPr lang="sr-Cyrl-CS" sz="2000" dirty="0">
                <a:latin typeface="+mj-lt"/>
                <a:cs typeface="Tahoma" charset="0"/>
              </a:rPr>
              <a:t>т</a:t>
            </a:r>
            <a:r>
              <a:rPr lang="en-US" sz="2000" dirty="0">
                <a:latin typeface="+mj-lt"/>
                <a:cs typeface="Tahoma" charset="0"/>
              </a:rPr>
              <a:t>e</a:t>
            </a:r>
            <a:r>
              <a:rPr lang="sr-Cyrl-CS" sz="2000" dirty="0">
                <a:latin typeface="+mj-lt"/>
                <a:cs typeface="Tahoma" charset="0"/>
              </a:rPr>
              <a:t>р</a:t>
            </a:r>
            <a:r>
              <a:rPr lang="en-US" sz="2000" dirty="0">
                <a:latin typeface="+mj-lt"/>
                <a:cs typeface="Tahoma" charset="0"/>
              </a:rPr>
              <a:t>a</a:t>
            </a:r>
            <a:r>
              <a:rPr lang="sr-Cyrl-CS" sz="2000" dirty="0">
                <a:latin typeface="+mj-lt"/>
                <a:cs typeface="Tahoma" charset="0"/>
              </a:rPr>
              <a:t>п</a:t>
            </a:r>
            <a:r>
              <a:rPr lang="en-US" sz="2000" dirty="0">
                <a:latin typeface="+mj-lt"/>
                <a:cs typeface="Tahoma" charset="0"/>
              </a:rPr>
              <a:t>i</a:t>
            </a:r>
            <a:r>
              <a:rPr lang="sr-Cyrl-CS" sz="2000" dirty="0">
                <a:latin typeface="+mj-lt"/>
                <a:cs typeface="Tahoma" charset="0"/>
              </a:rPr>
              <a:t>ј</a:t>
            </a:r>
            <a:r>
              <a:rPr lang="en-US" sz="2000" dirty="0">
                <a:latin typeface="+mj-lt"/>
                <a:cs typeface="Tahoma" charset="0"/>
              </a:rPr>
              <a:t>e</a:t>
            </a:r>
            <a:r>
              <a:rPr lang="en-US" sz="2000" dirty="0">
                <a:latin typeface="Cambria" pitchFamily="18" charset="0"/>
                <a:cs typeface="Tahoma" charset="0"/>
              </a:rPr>
              <a:t> </a:t>
            </a:r>
          </a:p>
        </p:txBody>
      </p:sp>
      <p:sp>
        <p:nvSpPr>
          <p:cNvPr id="5" name="Slide Number Placeholder 4"/>
          <p:cNvSpPr>
            <a:spLocks noGrp="1"/>
          </p:cNvSpPr>
          <p:nvPr>
            <p:ph type="sldNum" sz="quarter" idx="12"/>
          </p:nvPr>
        </p:nvSpPr>
        <p:spPr>
          <a:xfrm>
            <a:off x="457200" y="6356350"/>
            <a:ext cx="2133600" cy="365125"/>
          </a:xfrm>
        </p:spPr>
        <p:txBody>
          <a:bodyPr/>
          <a:lstStyle/>
          <a:p>
            <a:pPr algn="l">
              <a:defRPr/>
            </a:pPr>
            <a:fld id="{A0B92807-4ABD-417B-9FFE-88ACE257701A}" type="slidenum">
              <a:rPr lang="en-US" smtClean="0"/>
              <a:pPr algn="l">
                <a:defRPr/>
              </a:pPr>
              <a:t>70</a:t>
            </a:fld>
            <a:endParaRPr lang="en-US"/>
          </a:p>
        </p:txBody>
      </p:sp>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92162"/>
          </a:xfrm>
          <a:solidFill>
            <a:schemeClr val="bg1"/>
          </a:solidFill>
          <a:ln>
            <a:solidFill>
              <a:schemeClr val="bg1"/>
            </a:solidFill>
          </a:ln>
        </p:spPr>
        <p:style>
          <a:lnRef idx="0">
            <a:scrgbClr r="0" g="0" b="0"/>
          </a:lnRef>
          <a:fillRef idx="1003">
            <a:schemeClr val="lt1"/>
          </a:fillRef>
          <a:effectRef idx="0">
            <a:scrgbClr r="0" g="0" b="0"/>
          </a:effectRef>
          <a:fontRef idx="major"/>
        </p:style>
        <p:txBody>
          <a:bodyPr>
            <a:normAutofit/>
          </a:bodyPr>
          <a:lstStyle/>
          <a:p>
            <a:pPr>
              <a:defRPr/>
            </a:pPr>
            <a:r>
              <a:rPr lang="sr-Latn-RS" sz="2400" b="1" dirty="0"/>
              <a:t>HIV </a:t>
            </a:r>
            <a:r>
              <a:rPr lang="sr-Cyrl-RS" sz="2400" b="1" dirty="0"/>
              <a:t>инфекција данас</a:t>
            </a:r>
            <a:endParaRPr lang="en-US" sz="2400" b="1" dirty="0"/>
          </a:p>
        </p:txBody>
      </p:sp>
      <p:sp>
        <p:nvSpPr>
          <p:cNvPr id="13317" name="Content Placeholder 2"/>
          <p:cNvSpPr>
            <a:spLocks noGrp="1"/>
          </p:cNvSpPr>
          <p:nvPr>
            <p:ph sz="half" idx="1"/>
          </p:nvPr>
        </p:nvSpPr>
        <p:spPr>
          <a:xfrm>
            <a:off x="457200" y="1600200"/>
            <a:ext cx="5410200" cy="5257800"/>
          </a:xfrm>
        </p:spPr>
        <p:txBody>
          <a:bodyPr/>
          <a:lstStyle/>
          <a:p>
            <a:r>
              <a:rPr lang="en-US" sz="2000" dirty="0" err="1">
                <a:latin typeface="+mj-lt"/>
              </a:rPr>
              <a:t>Данас</a:t>
            </a:r>
            <a:r>
              <a:rPr lang="en-US" sz="2000" dirty="0">
                <a:latin typeface="+mj-lt"/>
              </a:rPr>
              <a:t> </a:t>
            </a:r>
            <a:r>
              <a:rPr lang="en-US" sz="2000" dirty="0" err="1">
                <a:latin typeface="+mj-lt"/>
              </a:rPr>
              <a:t>постоји</a:t>
            </a:r>
            <a:r>
              <a:rPr lang="en-US" sz="2000" dirty="0">
                <a:latin typeface="+mj-lt"/>
              </a:rPr>
              <a:t> 6 </a:t>
            </a:r>
            <a:r>
              <a:rPr lang="en-US" sz="2000" dirty="0" err="1">
                <a:latin typeface="+mj-lt"/>
              </a:rPr>
              <a:t>група</a:t>
            </a:r>
            <a:r>
              <a:rPr lang="en-US" sz="2000" dirty="0">
                <a:latin typeface="+mj-lt"/>
              </a:rPr>
              <a:t> </a:t>
            </a:r>
            <a:r>
              <a:rPr lang="en-US" sz="2000" dirty="0" err="1">
                <a:latin typeface="+mj-lt"/>
              </a:rPr>
              <a:t>антиретровирусних</a:t>
            </a:r>
            <a:r>
              <a:rPr lang="en-US" sz="2000" dirty="0">
                <a:latin typeface="+mj-lt"/>
              </a:rPr>
              <a:t> </a:t>
            </a:r>
            <a:r>
              <a:rPr lang="en-US" sz="2000" dirty="0" err="1">
                <a:latin typeface="+mj-lt"/>
              </a:rPr>
              <a:t>лекова</a:t>
            </a:r>
            <a:endParaRPr lang="en-US" sz="2000" dirty="0">
              <a:latin typeface="+mj-lt"/>
            </a:endParaRPr>
          </a:p>
          <a:p>
            <a:pPr>
              <a:buFont typeface="Arial" charset="0"/>
              <a:buNone/>
            </a:pPr>
            <a:endParaRPr lang="en-US" sz="2000" dirty="0">
              <a:latin typeface="+mj-lt"/>
            </a:endParaRPr>
          </a:p>
          <a:p>
            <a:r>
              <a:rPr lang="en-US" sz="2000" dirty="0" err="1">
                <a:latin typeface="+mj-lt"/>
              </a:rPr>
              <a:t>Постоји</a:t>
            </a:r>
            <a:r>
              <a:rPr lang="en-US" sz="2000" dirty="0">
                <a:latin typeface="+mj-lt"/>
              </a:rPr>
              <a:t> </a:t>
            </a:r>
            <a:r>
              <a:rPr lang="en-US" sz="2000" dirty="0" err="1">
                <a:latin typeface="+mj-lt"/>
              </a:rPr>
              <a:t>преко</a:t>
            </a:r>
            <a:r>
              <a:rPr lang="en-US" sz="2000" dirty="0">
                <a:latin typeface="+mj-lt"/>
              </a:rPr>
              <a:t> 30 </a:t>
            </a:r>
            <a:r>
              <a:rPr lang="en-US" sz="2000" dirty="0" err="1">
                <a:latin typeface="+mj-lt"/>
              </a:rPr>
              <a:t>различитих</a:t>
            </a:r>
            <a:r>
              <a:rPr lang="en-US" sz="2000" dirty="0">
                <a:latin typeface="+mj-lt"/>
              </a:rPr>
              <a:t> </a:t>
            </a:r>
            <a:r>
              <a:rPr lang="en-US" sz="2000" dirty="0" err="1">
                <a:latin typeface="+mj-lt"/>
              </a:rPr>
              <a:t>лекова</a:t>
            </a:r>
            <a:r>
              <a:rPr lang="en-US" sz="2000" dirty="0">
                <a:latin typeface="+mj-lt"/>
              </a:rPr>
              <a:t> </a:t>
            </a:r>
            <a:r>
              <a:rPr lang="en-US" sz="2000" dirty="0" err="1">
                <a:latin typeface="+mj-lt"/>
              </a:rPr>
              <a:t>који</a:t>
            </a:r>
            <a:r>
              <a:rPr lang="en-US" sz="2000" dirty="0">
                <a:latin typeface="+mj-lt"/>
              </a:rPr>
              <a:t> </a:t>
            </a:r>
            <a:r>
              <a:rPr lang="en-US" sz="2000" dirty="0" err="1">
                <a:latin typeface="+mj-lt"/>
              </a:rPr>
              <a:t>се</a:t>
            </a:r>
            <a:r>
              <a:rPr lang="en-US" sz="2000" dirty="0">
                <a:latin typeface="+mj-lt"/>
              </a:rPr>
              <a:t> </a:t>
            </a:r>
            <a:r>
              <a:rPr lang="en-US" sz="2000" dirty="0" err="1">
                <a:latin typeface="+mj-lt"/>
              </a:rPr>
              <a:t>дају</a:t>
            </a:r>
            <a:r>
              <a:rPr lang="en-US" sz="2000" dirty="0">
                <a:latin typeface="+mj-lt"/>
              </a:rPr>
              <a:t> </a:t>
            </a:r>
            <a:r>
              <a:rPr lang="en-US" sz="2000" dirty="0" err="1">
                <a:latin typeface="+mj-lt"/>
              </a:rPr>
              <a:t>комбиновано</a:t>
            </a:r>
            <a:endParaRPr lang="en-US" sz="2000" dirty="0">
              <a:latin typeface="+mj-lt"/>
            </a:endParaRPr>
          </a:p>
          <a:p>
            <a:pPr>
              <a:buFont typeface="Arial" charset="0"/>
              <a:buNone/>
            </a:pPr>
            <a:endParaRPr lang="en-US" sz="2000" dirty="0">
              <a:latin typeface="+mj-lt"/>
            </a:endParaRPr>
          </a:p>
          <a:p>
            <a:r>
              <a:rPr lang="en-US" sz="2000" dirty="0" err="1">
                <a:latin typeface="+mj-lt"/>
              </a:rPr>
              <a:t>Најчешће</a:t>
            </a:r>
            <a:r>
              <a:rPr lang="en-US" sz="2000" dirty="0">
                <a:latin typeface="+mj-lt"/>
              </a:rPr>
              <a:t> </a:t>
            </a:r>
            <a:r>
              <a:rPr lang="en-US" sz="2000" dirty="0" err="1">
                <a:latin typeface="+mj-lt"/>
              </a:rPr>
              <a:t>је</a:t>
            </a:r>
            <a:r>
              <a:rPr lang="en-US" sz="2000" dirty="0">
                <a:latin typeface="+mj-lt"/>
              </a:rPr>
              <a:t> </a:t>
            </a:r>
            <a:r>
              <a:rPr lang="en-US" sz="2000" dirty="0" err="1">
                <a:latin typeface="+mj-lt"/>
              </a:rPr>
              <a:t>пацијенту</a:t>
            </a:r>
            <a:r>
              <a:rPr lang="en-US" sz="2000" dirty="0">
                <a:latin typeface="+mj-lt"/>
              </a:rPr>
              <a:t> </a:t>
            </a:r>
            <a:r>
              <a:rPr lang="en-US" sz="2000" dirty="0" err="1">
                <a:latin typeface="+mj-lt"/>
              </a:rPr>
              <a:t>прописана</a:t>
            </a:r>
            <a:r>
              <a:rPr lang="en-US" sz="2000" dirty="0">
                <a:latin typeface="+mj-lt"/>
              </a:rPr>
              <a:t> </a:t>
            </a:r>
            <a:r>
              <a:rPr lang="en-US" sz="2000" dirty="0" err="1">
                <a:latin typeface="+mj-lt"/>
              </a:rPr>
              <a:t>једна</a:t>
            </a:r>
            <a:r>
              <a:rPr lang="en-US" sz="2000" dirty="0">
                <a:latin typeface="+mj-lt"/>
              </a:rPr>
              <a:t> </a:t>
            </a:r>
            <a:r>
              <a:rPr lang="en-US" sz="2000" dirty="0" err="1">
                <a:latin typeface="+mj-lt"/>
              </a:rPr>
              <a:t>или</a:t>
            </a:r>
            <a:r>
              <a:rPr lang="en-US" sz="2000" dirty="0">
                <a:latin typeface="+mj-lt"/>
              </a:rPr>
              <a:t> </a:t>
            </a:r>
            <a:r>
              <a:rPr lang="en-US" sz="2000" dirty="0" err="1">
                <a:latin typeface="+mj-lt"/>
              </a:rPr>
              <a:t>неколико</a:t>
            </a:r>
            <a:r>
              <a:rPr lang="en-US" sz="2000" dirty="0">
                <a:latin typeface="+mj-lt"/>
              </a:rPr>
              <a:t> </a:t>
            </a:r>
            <a:r>
              <a:rPr lang="en-US" sz="2000" dirty="0" err="1">
                <a:latin typeface="+mj-lt"/>
              </a:rPr>
              <a:t>таблета</a:t>
            </a:r>
            <a:r>
              <a:rPr lang="en-US" sz="2000" dirty="0">
                <a:latin typeface="+mj-lt"/>
              </a:rPr>
              <a:t> </a:t>
            </a:r>
            <a:r>
              <a:rPr lang="en-US" sz="2000" dirty="0" err="1">
                <a:latin typeface="+mj-lt"/>
              </a:rPr>
              <a:t>за</a:t>
            </a:r>
            <a:r>
              <a:rPr lang="en-US" sz="2000" dirty="0">
                <a:latin typeface="+mj-lt"/>
              </a:rPr>
              <a:t> 24 </a:t>
            </a:r>
            <a:r>
              <a:rPr lang="en-US" sz="2000" dirty="0" err="1">
                <a:latin typeface="+mj-lt"/>
              </a:rPr>
              <a:t>часа</a:t>
            </a:r>
            <a:endParaRPr lang="en-US" sz="2000" dirty="0">
              <a:latin typeface="+mj-lt"/>
            </a:endParaRPr>
          </a:p>
          <a:p>
            <a:pPr>
              <a:buFont typeface="Arial" charset="0"/>
              <a:buNone/>
            </a:pPr>
            <a:endParaRPr lang="en-US" sz="2000" dirty="0">
              <a:latin typeface="+mj-lt"/>
            </a:endParaRPr>
          </a:p>
          <a:p>
            <a:r>
              <a:rPr lang="en-US" sz="2000" dirty="0" err="1">
                <a:latin typeface="+mj-lt"/>
              </a:rPr>
              <a:t>Терапија</a:t>
            </a:r>
            <a:r>
              <a:rPr lang="en-US" sz="2000" dirty="0">
                <a:latin typeface="+mj-lt"/>
              </a:rPr>
              <a:t> </a:t>
            </a:r>
            <a:r>
              <a:rPr lang="en-US" sz="2000" dirty="0" err="1">
                <a:latin typeface="+mj-lt"/>
              </a:rPr>
              <a:t>је</a:t>
            </a:r>
            <a:r>
              <a:rPr lang="en-US" sz="2000" dirty="0">
                <a:latin typeface="+mj-lt"/>
              </a:rPr>
              <a:t> </a:t>
            </a:r>
            <a:r>
              <a:rPr lang="en-US" sz="2000" dirty="0" err="1">
                <a:latin typeface="+mj-lt"/>
              </a:rPr>
              <a:t>доступна</a:t>
            </a:r>
            <a:r>
              <a:rPr lang="en-US" sz="2000" dirty="0">
                <a:latin typeface="+mj-lt"/>
              </a:rPr>
              <a:t> </a:t>
            </a:r>
            <a:r>
              <a:rPr lang="en-US" sz="2000" dirty="0" err="1">
                <a:latin typeface="+mj-lt"/>
              </a:rPr>
              <a:t>свима</a:t>
            </a:r>
            <a:r>
              <a:rPr lang="en-US" sz="2000" dirty="0">
                <a:latin typeface="+mj-lt"/>
              </a:rPr>
              <a:t> </a:t>
            </a:r>
            <a:r>
              <a:rPr lang="en-US" sz="2000" dirty="0" err="1">
                <a:latin typeface="+mj-lt"/>
              </a:rPr>
              <a:t>који</a:t>
            </a:r>
            <a:r>
              <a:rPr lang="en-US" sz="2000" dirty="0">
                <a:latin typeface="+mj-lt"/>
              </a:rPr>
              <a:t> </a:t>
            </a:r>
            <a:r>
              <a:rPr lang="en-US" sz="2000" dirty="0" err="1">
                <a:latin typeface="+mj-lt"/>
              </a:rPr>
              <a:t>имају</a:t>
            </a:r>
            <a:r>
              <a:rPr lang="en-US" sz="2000" dirty="0">
                <a:latin typeface="+mj-lt"/>
              </a:rPr>
              <a:t> </a:t>
            </a:r>
            <a:r>
              <a:rPr lang="en-US" sz="2000" dirty="0" err="1">
                <a:latin typeface="+mj-lt"/>
              </a:rPr>
              <a:t>здравствено</a:t>
            </a:r>
            <a:r>
              <a:rPr lang="en-US" sz="2000" dirty="0">
                <a:latin typeface="+mj-lt"/>
              </a:rPr>
              <a:t> </a:t>
            </a:r>
            <a:r>
              <a:rPr lang="en-US" sz="2000" dirty="0" err="1">
                <a:latin typeface="+mj-lt"/>
              </a:rPr>
              <a:t>осигурање</a:t>
            </a:r>
            <a:endParaRPr lang="en-US" sz="2000" dirty="0">
              <a:latin typeface="+mj-lt"/>
            </a:endParaRPr>
          </a:p>
          <a:p>
            <a:endParaRPr lang="en-US" sz="2000" dirty="0">
              <a:latin typeface="+mj-lt"/>
            </a:endParaRPr>
          </a:p>
          <a:p>
            <a:r>
              <a:rPr lang="en-US" sz="2000" dirty="0" err="1">
                <a:latin typeface="+mj-lt"/>
              </a:rPr>
              <a:t>Бесплатна</a:t>
            </a:r>
            <a:r>
              <a:rPr lang="en-US" sz="2000" dirty="0">
                <a:latin typeface="+mj-lt"/>
              </a:rPr>
              <a:t> </a:t>
            </a:r>
            <a:r>
              <a:rPr lang="en-US" sz="2000" dirty="0" err="1">
                <a:latin typeface="+mj-lt"/>
              </a:rPr>
              <a:t>је</a:t>
            </a:r>
            <a:r>
              <a:rPr lang="en-US" sz="2000" dirty="0">
                <a:latin typeface="+mj-lt"/>
              </a:rPr>
              <a:t> у </a:t>
            </a:r>
            <a:r>
              <a:rPr lang="en-US" sz="2000" dirty="0" err="1">
                <a:latin typeface="+mj-lt"/>
              </a:rPr>
              <a:t>нашој</a:t>
            </a:r>
            <a:r>
              <a:rPr lang="en-US" sz="2000" dirty="0">
                <a:latin typeface="+mj-lt"/>
              </a:rPr>
              <a:t> </a:t>
            </a:r>
            <a:r>
              <a:rPr lang="en-US" sz="2000" dirty="0" err="1">
                <a:latin typeface="+mj-lt"/>
              </a:rPr>
              <a:t>земљи</a:t>
            </a:r>
            <a:r>
              <a:rPr lang="en-US" sz="2000" dirty="0">
                <a:latin typeface="+mj-lt"/>
              </a:rPr>
              <a:t> </a:t>
            </a:r>
            <a:r>
              <a:rPr lang="en-US" sz="2000" dirty="0" err="1">
                <a:latin typeface="+mj-lt"/>
              </a:rPr>
              <a:t>за</a:t>
            </a:r>
            <a:r>
              <a:rPr lang="en-US" sz="2000" dirty="0">
                <a:latin typeface="+mj-lt"/>
              </a:rPr>
              <a:t> </a:t>
            </a:r>
            <a:r>
              <a:rPr lang="en-US" sz="2000" dirty="0" err="1">
                <a:latin typeface="+mj-lt"/>
              </a:rPr>
              <a:t>све</a:t>
            </a:r>
            <a:r>
              <a:rPr lang="en-US" sz="2000" dirty="0">
                <a:latin typeface="+mj-lt"/>
              </a:rPr>
              <a:t> </a:t>
            </a:r>
            <a:r>
              <a:rPr lang="en-US" sz="2000" dirty="0" err="1">
                <a:latin typeface="+mj-lt"/>
              </a:rPr>
              <a:t>пацијенте</a:t>
            </a:r>
            <a:endParaRPr lang="en-US" sz="2000" dirty="0">
              <a:latin typeface="+mj-lt"/>
            </a:endParaRPr>
          </a:p>
        </p:txBody>
      </p:sp>
      <p:pic>
        <p:nvPicPr>
          <p:cNvPr id="6" name="Content Placeholder 5" descr="111.jpg"/>
          <p:cNvPicPr>
            <a:picLocks noGrp="1" noChangeAspect="1"/>
          </p:cNvPicPr>
          <p:nvPr>
            <p:ph sz="half" idx="2"/>
          </p:nvPr>
        </p:nvPicPr>
        <p:blipFill>
          <a:blip r:embed="rId2" cstate="print"/>
          <a:stretch>
            <a:fillRect/>
          </a:stretch>
        </p:blipFill>
        <p:spPr>
          <a:xfrm>
            <a:off x="5943600" y="3429000"/>
            <a:ext cx="2990850" cy="1524000"/>
          </a:xfrm>
          <a:prstGeom prst="roundRect">
            <a:avLst>
              <a:gd name="adj" fmla="val 16667"/>
            </a:avLst>
          </a:prstGeom>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
        <p:nvSpPr>
          <p:cNvPr id="5" name="Slide Number Placeholder 4"/>
          <p:cNvSpPr>
            <a:spLocks noGrp="1"/>
          </p:cNvSpPr>
          <p:nvPr>
            <p:ph type="sldNum" sz="quarter" idx="12"/>
          </p:nvPr>
        </p:nvSpPr>
        <p:spPr/>
        <p:txBody>
          <a:bodyPr/>
          <a:lstStyle/>
          <a:p>
            <a:pPr>
              <a:defRPr/>
            </a:pPr>
            <a:fld id="{07CCD6F1-E2F6-4C3A-9AFE-E814924B7A80}" type="slidenum">
              <a:rPr lang="en-US" smtClean="0"/>
              <a:pPr>
                <a:defRPr/>
              </a:pPr>
              <a:t>71</a:t>
            </a:fld>
            <a:endParaRPr lang="en-US" sz="1400">
              <a:latin typeface="Arial" charset="0"/>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082" name="Rectangle 2"/>
          <p:cNvSpPr>
            <a:spLocks noGrp="1" noChangeArrowheads="1"/>
          </p:cNvSpPr>
          <p:nvPr>
            <p:ph type="body" idx="1"/>
          </p:nvPr>
        </p:nvSpPr>
        <p:spPr>
          <a:xfrm>
            <a:off x="457200" y="260350"/>
            <a:ext cx="8229600" cy="6597650"/>
          </a:xfrm>
        </p:spPr>
        <p:txBody>
          <a:bodyPr/>
          <a:lstStyle/>
          <a:p>
            <a:pPr eaLnBrk="1" hangingPunct="1">
              <a:buFont typeface="Wingdings" pitchFamily="2" charset="2"/>
              <a:buNone/>
              <a:defRPr/>
            </a:pPr>
            <a:endParaRPr lang="sr-Latn-CS" dirty="0">
              <a:solidFill>
                <a:srgbClr val="66FF33"/>
              </a:solidFill>
            </a:endParaRPr>
          </a:p>
          <a:p>
            <a:pPr>
              <a:buNone/>
              <a:defRPr/>
            </a:pPr>
            <a:r>
              <a:rPr lang="sr-Cyrl-RS" sz="2000" b="1" dirty="0"/>
              <a:t>Серолошка дијагностика</a:t>
            </a:r>
          </a:p>
          <a:p>
            <a:pPr>
              <a:buNone/>
              <a:defRPr/>
            </a:pPr>
            <a:r>
              <a:rPr lang="sr-Cyrl-RS" sz="2000" dirty="0"/>
              <a:t>Анти-</a:t>
            </a:r>
            <a:r>
              <a:rPr lang="en-US" sz="2000" dirty="0"/>
              <a:t>HCV</a:t>
            </a:r>
            <a:r>
              <a:rPr lang="sr-Cyrl-RS" sz="2000" dirty="0"/>
              <a:t> </a:t>
            </a:r>
            <a:r>
              <a:rPr lang="sr-Latn-CS" sz="2000" dirty="0"/>
              <a:t>Ø (</a:t>
            </a:r>
            <a:r>
              <a:rPr lang="sr-Cyrl-RS" sz="2000" dirty="0"/>
              <a:t>ЕЛИСА)</a:t>
            </a:r>
          </a:p>
          <a:p>
            <a:pPr>
              <a:buNone/>
              <a:defRPr/>
            </a:pPr>
            <a:r>
              <a:rPr lang="en-US" sz="2000" dirty="0"/>
              <a:t>HBsAg</a:t>
            </a:r>
            <a:r>
              <a:rPr lang="sr-Cyrl-RS" sz="2000" dirty="0"/>
              <a:t> </a:t>
            </a:r>
            <a:r>
              <a:rPr lang="sr-Latn-CS" sz="2000" dirty="0"/>
              <a:t>Ø, </a:t>
            </a:r>
            <a:r>
              <a:rPr lang="sr-Cyrl-RS" sz="2000" dirty="0"/>
              <a:t>анти </a:t>
            </a:r>
            <a:r>
              <a:rPr lang="en-US" sz="2000" dirty="0"/>
              <a:t>HBC</a:t>
            </a:r>
            <a:r>
              <a:rPr lang="sr-Cyrl-RS" sz="2000" dirty="0"/>
              <a:t> </a:t>
            </a:r>
            <a:r>
              <a:rPr lang="en-US" sz="2000" dirty="0"/>
              <a:t>IgM</a:t>
            </a:r>
            <a:r>
              <a:rPr lang="sr-Cyrl-RS" sz="2000" dirty="0"/>
              <a:t> </a:t>
            </a:r>
            <a:r>
              <a:rPr lang="sr-Latn-CS" sz="2000" dirty="0"/>
              <a:t>Ø</a:t>
            </a:r>
          </a:p>
          <a:p>
            <a:pPr>
              <a:buNone/>
              <a:defRPr/>
            </a:pPr>
            <a:r>
              <a:rPr lang="sr-Cyrl-RS" sz="2000" dirty="0"/>
              <a:t>анти</a:t>
            </a:r>
            <a:r>
              <a:rPr lang="en-US" sz="2000" dirty="0"/>
              <a:t>HAB</a:t>
            </a:r>
            <a:r>
              <a:rPr lang="sr-Cyrl-RS" sz="2000" dirty="0"/>
              <a:t> </a:t>
            </a:r>
            <a:r>
              <a:rPr lang="en-US" sz="2000" dirty="0"/>
              <a:t>IgM</a:t>
            </a:r>
            <a:r>
              <a:rPr lang="sr-Cyrl-RS" sz="2000" dirty="0"/>
              <a:t> +</a:t>
            </a:r>
          </a:p>
          <a:p>
            <a:pPr>
              <a:buFont typeface="Wingdings" pitchFamily="2" charset="2"/>
              <a:buChar char="§"/>
              <a:defRPr/>
            </a:pPr>
            <a:endParaRPr lang="sr-Cyrl-RS" sz="2400" dirty="0"/>
          </a:p>
          <a:p>
            <a:pPr>
              <a:buNone/>
              <a:defRPr/>
            </a:pPr>
            <a:r>
              <a:rPr lang="sr-Cyrl-RS" sz="2000" b="1" dirty="0"/>
              <a:t>Додатна дијагностика</a:t>
            </a:r>
          </a:p>
          <a:p>
            <a:pPr marL="0" indent="0">
              <a:buNone/>
              <a:defRPr/>
            </a:pPr>
            <a:r>
              <a:rPr lang="sr-Cyrl-RS" sz="2000" dirty="0"/>
              <a:t>Ехо абдомена: Панекреас хомогене ехо структуре. Јетра кк промера 154мм, хомогене, хипоехогене ехо структуре. Жучна кесица смањеног волумена, “згужвана”, “крпаста”, задебљалог зида до 12мм. Вена портае 10 мм. Жучни путеви нису дилатирани. Слезина промера 115мм, хомогена. Нема слободне течности у трбуху.</a:t>
            </a:r>
            <a:endParaRPr lang="sr-Latn-CS" sz="2000" dirty="0"/>
          </a:p>
        </p:txBody>
      </p:sp>
    </p:spTree>
  </p:cSld>
  <p:clrMapOvr>
    <a:masterClrMapping/>
  </p:clrMapOv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ChangeArrowheads="1"/>
          </p:cNvSpPr>
          <p:nvPr/>
        </p:nvSpPr>
        <p:spPr bwMode="auto">
          <a:xfrm>
            <a:off x="755650" y="2551797"/>
            <a:ext cx="7704138" cy="646331"/>
          </a:xfrm>
          <a:prstGeom prst="rect">
            <a:avLst/>
          </a:prstGeom>
          <a:noFill/>
          <a:ln w="9525">
            <a:noFill/>
            <a:miter lim="800000"/>
            <a:headEnd/>
            <a:tailEnd/>
          </a:ln>
        </p:spPr>
        <p:txBody>
          <a:bodyPr anchor="ctr">
            <a:spAutoFit/>
          </a:bodyPr>
          <a:lstStyle/>
          <a:p>
            <a:r>
              <a:rPr lang="sr-Cyrl-RS" altLang="en-US" sz="3600" b="1" dirty="0">
                <a:latin typeface="+mj-lt"/>
              </a:rPr>
              <a:t>ПИТАЊА, ОДГОВОРИ И КОМЕНТАРИ</a:t>
            </a:r>
            <a:endParaRPr lang="sr-Latn-CS" altLang="en-US" sz="3600" b="1" dirty="0">
              <a:latin typeface="+mj-lt"/>
            </a:endParaRPr>
          </a:p>
        </p:txBody>
      </p:sp>
    </p:spTree>
  </p:cSld>
  <p:clrMapOvr>
    <a:masterClrMapping/>
  </p:clrMapOvr>
  <p:transition/>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1488</TotalTime>
  <Words>2929</Words>
  <Application>Microsoft Office PowerPoint</Application>
  <PresentationFormat>On-screen Show (4:3)</PresentationFormat>
  <Paragraphs>592</Paragraphs>
  <Slides>71</Slides>
  <Notes>40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71</vt:i4>
      </vt:variant>
    </vt:vector>
  </HeadingPairs>
  <TitlesOfParts>
    <vt:vector size="79" baseType="lpstr">
      <vt:lpstr>Arial</vt:lpstr>
      <vt:lpstr>Calibri</vt:lpstr>
      <vt:lpstr>Cambria</vt:lpstr>
      <vt:lpstr>Tahoma</vt:lpstr>
      <vt:lpstr>Times New Roman</vt:lpstr>
      <vt:lpstr>Wingdings</vt:lpstr>
      <vt:lpstr>Wingdings 2</vt:lpstr>
      <vt:lpstr>Office Theme</vt:lpstr>
      <vt:lpstr>Клиничке и лабораторијске карактеристике оболелих од вирусних хепатитиса и HIV-a, терапија, оралне манифестације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Шта је HIV?</vt:lpstr>
      <vt:lpstr>PowerPoint Presentation</vt:lpstr>
      <vt:lpstr>PowerPoint Presentation</vt:lpstr>
      <vt:lpstr>PowerPoint Presentation</vt:lpstr>
      <vt:lpstr>HIV инфекција се не може пренети:</vt:lpstr>
      <vt:lpstr>Број умрлих од AIDS-a током 80-тих и 90-тих  година прошлoг века</vt:lpstr>
      <vt:lpstr>Природни ток HIV инфекције</vt:lpstr>
      <vt:lpstr>Почетак лечења HIV инфекције</vt:lpstr>
      <vt:lpstr>HIV инфекција данас</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Клиничке и лабораторијске карактеристике оболелих од вирусних хепатитиса и HIV-a, терапија, оралне манифестације</dc:title>
  <dc:creator>Zeljko</dc:creator>
  <cp:lastModifiedBy>ivanjovanovic77@gmail.com</cp:lastModifiedBy>
  <cp:revision>3</cp:revision>
  <dcterms:created xsi:type="dcterms:W3CDTF">2024-01-30T21:34:41Z</dcterms:created>
  <dcterms:modified xsi:type="dcterms:W3CDTF">2024-02-01T08:04:18Z</dcterms:modified>
</cp:coreProperties>
</file>